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</p:sldIdLst>
  <p:sldSz cy="5143500" cx="9144000"/>
  <p:notesSz cx="6858000" cy="9144000"/>
  <p:embeddedFontLst>
    <p:embeddedFont>
      <p:font typeface="Lato"/>
      <p:regular r:id="rId69"/>
      <p:bold r:id="rId70"/>
      <p:italic r:id="rId71"/>
      <p:boldItalic r:id="rId72"/>
    </p:embeddedFont>
    <p:embeddedFont>
      <p:font typeface="Source Code Pro"/>
      <p:regular r:id="rId73"/>
      <p:bold r:id="rId74"/>
      <p:italic r:id="rId75"/>
      <p:boldItalic r:id="rId76"/>
    </p:embeddedFont>
    <p:embeddedFont>
      <p:font typeface="EB Garamond"/>
      <p:regular r:id="rId77"/>
      <p:bold r:id="rId78"/>
      <p:italic r:id="rId79"/>
      <p:boldItalic r:id="rId80"/>
    </p:embeddedFont>
    <p:embeddedFont>
      <p:font typeface="Pacifico"/>
      <p:regular r:id="rId81"/>
    </p:embeddedFont>
    <p:embeddedFont>
      <p:font typeface="Spectral"/>
      <p:regular r:id="rId82"/>
      <p:bold r:id="rId83"/>
      <p:italic r:id="rId84"/>
      <p:boldItalic r:id="rId85"/>
    </p:embeddedFont>
    <p:embeddedFont>
      <p:font typeface="Spectral Medium"/>
      <p:regular r:id="rId86"/>
      <p:bold r:id="rId87"/>
      <p:italic r:id="rId88"/>
      <p:boldItalic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Spectral-italic.fntdata"/><Relationship Id="rId83" Type="http://schemas.openxmlformats.org/officeDocument/2006/relationships/font" Target="fonts/Spectral-bold.fntdata"/><Relationship Id="rId42" Type="http://schemas.openxmlformats.org/officeDocument/2006/relationships/slide" Target="slides/slide37.xml"/><Relationship Id="rId86" Type="http://schemas.openxmlformats.org/officeDocument/2006/relationships/font" Target="fonts/SpectralMedium-regular.fntdata"/><Relationship Id="rId41" Type="http://schemas.openxmlformats.org/officeDocument/2006/relationships/slide" Target="slides/slide36.xml"/><Relationship Id="rId85" Type="http://schemas.openxmlformats.org/officeDocument/2006/relationships/font" Target="fonts/Spectral-boldItalic.fntdata"/><Relationship Id="rId44" Type="http://schemas.openxmlformats.org/officeDocument/2006/relationships/slide" Target="slides/slide39.xml"/><Relationship Id="rId88" Type="http://schemas.openxmlformats.org/officeDocument/2006/relationships/font" Target="fonts/SpectralMedium-italic.fntdata"/><Relationship Id="rId43" Type="http://schemas.openxmlformats.org/officeDocument/2006/relationships/slide" Target="slides/slide38.xml"/><Relationship Id="rId87" Type="http://schemas.openxmlformats.org/officeDocument/2006/relationships/font" Target="fonts/SpectralMedium-bold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SpectralMedium-boldItalic.fntdata"/><Relationship Id="rId80" Type="http://schemas.openxmlformats.org/officeDocument/2006/relationships/font" Target="fonts/EBGaramond-boldItalic.fntdata"/><Relationship Id="rId82" Type="http://schemas.openxmlformats.org/officeDocument/2006/relationships/font" Target="fonts/Spectral-regular.fntdata"/><Relationship Id="rId81" Type="http://schemas.openxmlformats.org/officeDocument/2006/relationships/font" Target="fonts/Pacific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SourceCodePro-regular.fntdata"/><Relationship Id="rId72" Type="http://schemas.openxmlformats.org/officeDocument/2006/relationships/font" Target="fonts/Lato-boldItalic.fntdata"/><Relationship Id="rId31" Type="http://schemas.openxmlformats.org/officeDocument/2006/relationships/slide" Target="slides/slide26.xml"/><Relationship Id="rId75" Type="http://schemas.openxmlformats.org/officeDocument/2006/relationships/font" Target="fonts/SourceCodePro-italic.fntdata"/><Relationship Id="rId30" Type="http://schemas.openxmlformats.org/officeDocument/2006/relationships/slide" Target="slides/slide25.xml"/><Relationship Id="rId74" Type="http://schemas.openxmlformats.org/officeDocument/2006/relationships/font" Target="fonts/SourceCodePro-bold.fntdata"/><Relationship Id="rId33" Type="http://schemas.openxmlformats.org/officeDocument/2006/relationships/slide" Target="slides/slide28.xml"/><Relationship Id="rId77" Type="http://schemas.openxmlformats.org/officeDocument/2006/relationships/font" Target="fonts/EBGaramond-regular.fntdata"/><Relationship Id="rId32" Type="http://schemas.openxmlformats.org/officeDocument/2006/relationships/slide" Target="slides/slide27.xml"/><Relationship Id="rId76" Type="http://schemas.openxmlformats.org/officeDocument/2006/relationships/font" Target="fonts/SourceCodePro-boldItalic.fntdata"/><Relationship Id="rId35" Type="http://schemas.openxmlformats.org/officeDocument/2006/relationships/slide" Target="slides/slide30.xml"/><Relationship Id="rId79" Type="http://schemas.openxmlformats.org/officeDocument/2006/relationships/font" Target="fonts/EBGaramond-italic.fntdata"/><Relationship Id="rId34" Type="http://schemas.openxmlformats.org/officeDocument/2006/relationships/slide" Target="slides/slide29.xml"/><Relationship Id="rId78" Type="http://schemas.openxmlformats.org/officeDocument/2006/relationships/font" Target="fonts/EBGaramond-bold.fntdata"/><Relationship Id="rId71" Type="http://schemas.openxmlformats.org/officeDocument/2006/relationships/font" Target="fonts/Lato-italic.fntdata"/><Relationship Id="rId70" Type="http://schemas.openxmlformats.org/officeDocument/2006/relationships/font" Target="fonts/Lato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Lato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5889de04e_1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5889de04e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5889de04e_1_2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g75889de04e_1_2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75889de04e_1_2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5889de04e_1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75889de04e_1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75889de04e_1_2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5889de04e_1_3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75889de04e_1_3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75889de04e_1_3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5889de04e_1_3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75889de04e_1_3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75889de04e_1_3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5889de04e_1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75889de04e_1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5889de04e_1_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75889de04e_1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5889de04e_1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75889de04e_1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5889de04e_1_8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75889de04e_1_8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5889de04e_1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75889de04e_1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75889de04e_1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75889de04e_1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5889de04e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5889de04e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5889de04e_1_8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5889de04e_1_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5889de04e_1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5889de04e_1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75889de04e_1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75889de04e_1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75889de04e_1_8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75889de04e_1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75889de04e_1_9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75889de04e_1_9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75889de04e_1_9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75889de04e_1_9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75889de04e_1_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75889de04e_1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75889de04e_1_9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75889de04e_1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75889de04e_1_9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75889de04e_1_9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75889de04e_1_9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75889de04e_1_9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5889de04e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5889de04e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75889de04e_1_1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75889de04e_1_1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75889de04e_1_10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75889de04e_1_10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75889de04e_1_10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75889de04e_1_10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75889de04e_1_10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75889de04e_1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75889de04e_1_10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75889de04e_1_10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75889de04e_1_1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75889de04e_1_1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5889de04e_1_1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75889de04e_1_1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75889de04e_1_1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75889de04e_1_1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75889de04e_1_1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75889de04e_1_1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75889de04e_1_1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75889de04e_1_1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5889de04e_1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5889de04e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5889de04e_1_1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5889de04e_1_1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5889de04e_1_1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75889de04e_1_1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75889de04e_1_1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75889de04e_1_1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75889de04e_1_1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75889de04e_1_1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75889de04e_1_1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75889de04e_1_1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75889de04e_1_1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75889de04e_1_1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75889de04e_1_1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75889de04e_1_1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75889de04e_1_1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75889de04e_1_1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75889de04e_1_1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75889de04e_1_1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75889de04e_1_1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75889de04e_1_1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5889de04e_1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5889de04e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5889de04e_1_1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5889de04e_1_1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75889de04e_1_1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75889de04e_1_1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75889de04e_1_1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75889de04e_1_1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75889de04e_1_1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75889de04e_1_1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5889de04e_1_1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5889de04e_1_1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75889de04e_1_1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75889de04e_1_1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75889de04e_1_1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75889de04e_1_1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75889de04e_1_1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75889de04e_1_1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75889de04e_1_1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75889de04e_1_1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75889de04e_1_1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75889de04e_1_1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5889de04e_1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5889de04e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75889de04e_1_1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75889de04e_1_1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75889de04e_1_1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75889de04e_1_1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75889de04e_1_1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75889de04e_1_1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75889de04e_1_1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75889de04e_1_1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5889de04e_1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75889de04e_1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75889de04e_1_2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5889de04e_1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75889de04e_1_2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75889de04e_1_2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5889de04e_1_2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75889de04e_1_2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75889de04e_1_2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e de titre 1" showMasterSp="0">
  <p:cSld name="Diapositive de titr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>
            <p:ph idx="2" type="pic"/>
          </p:nvPr>
        </p:nvSpPr>
        <p:spPr>
          <a:xfrm>
            <a:off x="65036" y="65036"/>
            <a:ext cx="9013800" cy="5013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270000" spcFirstLastPara="1" rIns="0" wrap="square" tIns="27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b="0" i="1" sz="8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type="ctrTitle"/>
          </p:nvPr>
        </p:nvSpPr>
        <p:spPr>
          <a:xfrm>
            <a:off x="0" y="1326317"/>
            <a:ext cx="5130000" cy="17907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b" bIns="108000" lIns="324000" spcFirstLastPara="1" rIns="32400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0" y="3115184"/>
            <a:ext cx="5130000" cy="702000"/>
          </a:xfrm>
          <a:prstGeom prst="rect">
            <a:avLst/>
          </a:prstGeom>
          <a:solidFill>
            <a:schemeClr val="dk1">
              <a:alpha val="89800"/>
            </a:schemeClr>
          </a:solidFill>
          <a:ln>
            <a:noFill/>
          </a:ln>
        </p:spPr>
        <p:txBody>
          <a:bodyPr anchorCtr="0" anchor="t" bIns="0" lIns="324000" spcFirstLastPara="1" rIns="0" wrap="square" tIns="10800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e et image grand format">
  <p:cSld name="Texte et image grand format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63000" y="2638426"/>
            <a:ext cx="4509000" cy="10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108000" lIns="216000" spcFirstLastPara="1" rIns="32400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ckwell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63000" y="3695700"/>
            <a:ext cx="4509000" cy="1384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0" lIns="216000" spcFirstLastPara="1" rIns="324000" wrap="square" tIns="108000">
            <a:noAutofit/>
          </a:bodyPr>
          <a:lstStyle>
            <a:lvl1pPr lv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7" name="Google Shape;57;p14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8" name="Google Shape;58;p14"/>
          <p:cNvSpPr txBox="1"/>
          <p:nvPr/>
        </p:nvSpPr>
        <p:spPr>
          <a:xfrm>
            <a:off x="4396468" y="495980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/>
          <p:nvPr>
            <p:ph idx="2" type="pic"/>
          </p:nvPr>
        </p:nvSpPr>
        <p:spPr>
          <a:xfrm>
            <a:off x="63000" y="65036"/>
            <a:ext cx="4506900" cy="25734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D8D8D8"/>
              </a:buClr>
              <a:buSzPts val="800"/>
              <a:buFont typeface="Arial"/>
              <a:buNone/>
              <a:defRPr b="0" i="1" sz="800" u="none" cap="none" strike="noStrike">
                <a:solidFill>
                  <a:srgbClr val="D8D8D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3" type="body"/>
          </p:nvPr>
        </p:nvSpPr>
        <p:spPr>
          <a:xfrm>
            <a:off x="4848225" y="864000"/>
            <a:ext cx="3980700" cy="351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>
                <a:solidFill>
                  <a:srgbClr val="3F3F3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Char char="○"/>
              <a:defRPr>
                <a:solidFill>
                  <a:srgbClr val="3F3F3F"/>
                </a:solidFill>
              </a:defRPr>
            </a:lvl2pPr>
            <a:lvl3pPr indent="-29845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Char char="■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●"/>
              <a:defRPr>
                <a:solidFill>
                  <a:srgbClr val="3F3F3F"/>
                </a:solidFill>
              </a:defRPr>
            </a:lvl4pPr>
            <a:lvl5pPr indent="-29845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○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Images de puces">
  <p:cSld name="1_Images de puce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2287944" y="1523061"/>
            <a:ext cx="1131600" cy="11316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4008795" y="1523061"/>
            <a:ext cx="1131600" cy="11316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5729647" y="1523061"/>
            <a:ext cx="1131600" cy="11316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7450498" y="1523061"/>
            <a:ext cx="1131600" cy="11316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569333" y="1523061"/>
            <a:ext cx="1131600" cy="11316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ckwell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323999" y="4641471"/>
            <a:ext cx="658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9" name="Google Shape;69;p15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2044556" y="3516084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2" type="body"/>
          </p:nvPr>
        </p:nvSpPr>
        <p:spPr>
          <a:xfrm>
            <a:off x="3765407" y="3516084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3" type="body"/>
          </p:nvPr>
        </p:nvSpPr>
        <p:spPr>
          <a:xfrm>
            <a:off x="5486259" y="3512735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4" type="body"/>
          </p:nvPr>
        </p:nvSpPr>
        <p:spPr>
          <a:xfrm>
            <a:off x="7207111" y="3516084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5" type="body"/>
          </p:nvPr>
        </p:nvSpPr>
        <p:spPr>
          <a:xfrm>
            <a:off x="323850" y="2944750"/>
            <a:ext cx="1620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6" type="body"/>
          </p:nvPr>
        </p:nvSpPr>
        <p:spPr>
          <a:xfrm>
            <a:off x="2044557" y="2944751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7" type="body"/>
          </p:nvPr>
        </p:nvSpPr>
        <p:spPr>
          <a:xfrm>
            <a:off x="3765407" y="2944751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8" type="body"/>
          </p:nvPr>
        </p:nvSpPr>
        <p:spPr>
          <a:xfrm>
            <a:off x="5486260" y="2944751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9" type="body"/>
          </p:nvPr>
        </p:nvSpPr>
        <p:spPr>
          <a:xfrm>
            <a:off x="7207111" y="2944751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3" type="body"/>
          </p:nvPr>
        </p:nvSpPr>
        <p:spPr>
          <a:xfrm>
            <a:off x="324070" y="3512513"/>
            <a:ext cx="1620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5"/>
          <p:cNvSpPr/>
          <p:nvPr>
            <p:ph idx="14" type="pic"/>
          </p:nvPr>
        </p:nvSpPr>
        <p:spPr>
          <a:xfrm>
            <a:off x="814841" y="1768568"/>
            <a:ext cx="6405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5"/>
          <p:cNvSpPr/>
          <p:nvPr>
            <p:ph idx="15" type="pic"/>
          </p:nvPr>
        </p:nvSpPr>
        <p:spPr>
          <a:xfrm>
            <a:off x="2535132" y="1768568"/>
            <a:ext cx="6405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5"/>
          <p:cNvSpPr/>
          <p:nvPr>
            <p:ph idx="16" type="pic"/>
          </p:nvPr>
        </p:nvSpPr>
        <p:spPr>
          <a:xfrm>
            <a:off x="4255424" y="1768568"/>
            <a:ext cx="6405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5"/>
          <p:cNvSpPr/>
          <p:nvPr>
            <p:ph idx="17" type="pic"/>
          </p:nvPr>
        </p:nvSpPr>
        <p:spPr>
          <a:xfrm>
            <a:off x="5975715" y="1768568"/>
            <a:ext cx="6405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5"/>
          <p:cNvSpPr/>
          <p:nvPr>
            <p:ph idx="18" type="pic"/>
          </p:nvPr>
        </p:nvSpPr>
        <p:spPr>
          <a:xfrm>
            <a:off x="7696005" y="1768568"/>
            <a:ext cx="6405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3 images de puces gauche">
  <p:cSld name="1_3 images de puces gauch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2287944" y="1523061"/>
            <a:ext cx="1131600" cy="11316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4008795" y="1523061"/>
            <a:ext cx="1131600" cy="11316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569333" y="1523061"/>
            <a:ext cx="1131600" cy="11316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6"/>
          <p:cNvSpPr/>
          <p:nvPr>
            <p:ph idx="2" type="pic"/>
          </p:nvPr>
        </p:nvSpPr>
        <p:spPr>
          <a:xfrm>
            <a:off x="814841" y="1768568"/>
            <a:ext cx="6405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6"/>
          <p:cNvSpPr/>
          <p:nvPr>
            <p:ph idx="3" type="pic"/>
          </p:nvPr>
        </p:nvSpPr>
        <p:spPr>
          <a:xfrm>
            <a:off x="2535132" y="1768568"/>
            <a:ext cx="6405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6"/>
          <p:cNvSpPr/>
          <p:nvPr>
            <p:ph idx="4" type="pic"/>
          </p:nvPr>
        </p:nvSpPr>
        <p:spPr>
          <a:xfrm>
            <a:off x="4255424" y="1768568"/>
            <a:ext cx="6405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6"/>
          <p:cNvSpPr/>
          <p:nvPr/>
        </p:nvSpPr>
        <p:spPr>
          <a:xfrm>
            <a:off x="5724488" y="65036"/>
            <a:ext cx="3354600" cy="50136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0980"/>
                </a:srgbClr>
              </a:gs>
            </a:gsLst>
            <a:lin ang="12600029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6"/>
          <p:cNvSpPr/>
          <p:nvPr>
            <p:ph idx="5" type="pic"/>
          </p:nvPr>
        </p:nvSpPr>
        <p:spPr>
          <a:xfrm>
            <a:off x="5724488" y="65036"/>
            <a:ext cx="3354600" cy="485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b="0" i="1" sz="8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6"/>
          <p:cNvSpPr txBox="1"/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ckwell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16"/>
          <p:cNvSpPr txBox="1"/>
          <p:nvPr>
            <p:ph idx="11" type="ftr"/>
          </p:nvPr>
        </p:nvSpPr>
        <p:spPr>
          <a:xfrm>
            <a:off x="323999" y="4641471"/>
            <a:ext cx="658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2044556" y="3516084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6" type="body"/>
          </p:nvPr>
        </p:nvSpPr>
        <p:spPr>
          <a:xfrm>
            <a:off x="3765407" y="3516084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7" type="body"/>
          </p:nvPr>
        </p:nvSpPr>
        <p:spPr>
          <a:xfrm>
            <a:off x="323850" y="2944750"/>
            <a:ext cx="1620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8" type="body"/>
          </p:nvPr>
        </p:nvSpPr>
        <p:spPr>
          <a:xfrm>
            <a:off x="2044557" y="2944751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9" type="body"/>
          </p:nvPr>
        </p:nvSpPr>
        <p:spPr>
          <a:xfrm>
            <a:off x="3765407" y="2944751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13" type="body"/>
          </p:nvPr>
        </p:nvSpPr>
        <p:spPr>
          <a:xfrm>
            <a:off x="324070" y="3512513"/>
            <a:ext cx="1620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2" name="Google Shape;102;p16"/>
          <p:cNvSpPr/>
          <p:nvPr/>
        </p:nvSpPr>
        <p:spPr>
          <a:xfrm rot="1361192">
            <a:off x="8546229" y="4540341"/>
            <a:ext cx="476031" cy="476031"/>
          </a:xfrm>
          <a:prstGeom prst="octagon">
            <a:avLst>
              <a:gd fmla="val 29289" name="adj"/>
            </a:avLst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8650403" y="4639426"/>
            <a:ext cx="55200" cy="55200"/>
          </a:xfrm>
          <a:prstGeom prst="ellipse">
            <a:avLst/>
          </a:prstGeom>
          <a:solidFill>
            <a:srgbClr val="C1DF8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8919063" y="4921144"/>
            <a:ext cx="75300" cy="75300"/>
          </a:xfrm>
          <a:prstGeom prst="ellipse">
            <a:avLst/>
          </a:prstGeom>
          <a:solidFill>
            <a:srgbClr val="749A2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8507156" y="4492608"/>
            <a:ext cx="195300" cy="1953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6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3 images de puces droite">
  <p:cSld name="2_3 images de puces droit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>
            <a:off x="5299438" y="1024942"/>
            <a:ext cx="1028700" cy="10287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5299438" y="2198419"/>
            <a:ext cx="1028700" cy="10287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5299438" y="3371896"/>
            <a:ext cx="1028700" cy="10287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79013" y="65036"/>
            <a:ext cx="4656300" cy="50136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0980"/>
                </a:srgbClr>
              </a:gs>
            </a:gsLst>
            <a:lin ang="12600029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/>
          <p:nvPr>
            <p:ph idx="2" type="pic"/>
          </p:nvPr>
        </p:nvSpPr>
        <p:spPr>
          <a:xfrm>
            <a:off x="79013" y="372104"/>
            <a:ext cx="4656300" cy="4706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b="0" i="1" sz="8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17"/>
          <p:cNvSpPr txBox="1"/>
          <p:nvPr>
            <p:ph type="title"/>
          </p:nvPr>
        </p:nvSpPr>
        <p:spPr>
          <a:xfrm>
            <a:off x="5301343" y="324000"/>
            <a:ext cx="35277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ckwell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17"/>
          <p:cNvSpPr txBox="1"/>
          <p:nvPr>
            <p:ph idx="11" type="ftr"/>
          </p:nvPr>
        </p:nvSpPr>
        <p:spPr>
          <a:xfrm>
            <a:off x="323999" y="4641471"/>
            <a:ext cx="658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6576212" y="2687119"/>
            <a:ext cx="22518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17"/>
          <p:cNvSpPr txBox="1"/>
          <p:nvPr>
            <p:ph idx="3" type="body"/>
          </p:nvPr>
        </p:nvSpPr>
        <p:spPr>
          <a:xfrm>
            <a:off x="6576212" y="3860596"/>
            <a:ext cx="22518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4" type="body"/>
          </p:nvPr>
        </p:nvSpPr>
        <p:spPr>
          <a:xfrm>
            <a:off x="6576212" y="1026846"/>
            <a:ext cx="22518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5" type="body"/>
          </p:nvPr>
        </p:nvSpPr>
        <p:spPr>
          <a:xfrm>
            <a:off x="6576212" y="2200323"/>
            <a:ext cx="22518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17"/>
          <p:cNvSpPr txBox="1"/>
          <p:nvPr>
            <p:ph idx="6" type="body"/>
          </p:nvPr>
        </p:nvSpPr>
        <p:spPr>
          <a:xfrm>
            <a:off x="6576212" y="3373800"/>
            <a:ext cx="22518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idx="7" type="body"/>
          </p:nvPr>
        </p:nvSpPr>
        <p:spPr>
          <a:xfrm>
            <a:off x="6576212" y="1481320"/>
            <a:ext cx="22518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1" name="Google Shape;121;p17"/>
          <p:cNvSpPr/>
          <p:nvPr/>
        </p:nvSpPr>
        <p:spPr>
          <a:xfrm rot="1361192">
            <a:off x="8546229" y="4540341"/>
            <a:ext cx="476031" cy="476031"/>
          </a:xfrm>
          <a:prstGeom prst="octagon">
            <a:avLst>
              <a:gd fmla="val 29289" name="adj"/>
            </a:avLst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8650403" y="4639426"/>
            <a:ext cx="55200" cy="55200"/>
          </a:xfrm>
          <a:prstGeom prst="ellipse">
            <a:avLst/>
          </a:prstGeom>
          <a:solidFill>
            <a:srgbClr val="C1DF8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8919063" y="4921144"/>
            <a:ext cx="75300" cy="75300"/>
          </a:xfrm>
          <a:prstGeom prst="ellipse">
            <a:avLst/>
          </a:prstGeom>
          <a:solidFill>
            <a:srgbClr val="749A2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8507156" y="4492608"/>
            <a:ext cx="195300" cy="1953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7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grpSp>
        <p:nvGrpSpPr>
          <p:cNvPr id="126" name="Google Shape;126;p17"/>
          <p:cNvGrpSpPr/>
          <p:nvPr/>
        </p:nvGrpSpPr>
        <p:grpSpPr>
          <a:xfrm>
            <a:off x="1302773" y="1540697"/>
            <a:ext cx="2446470" cy="2439690"/>
            <a:chOff x="1737031" y="2054263"/>
            <a:chExt cx="3261959" cy="3252920"/>
          </a:xfrm>
        </p:grpSpPr>
        <p:sp>
          <p:nvSpPr>
            <p:cNvPr id="127" name="Google Shape;127;p17"/>
            <p:cNvSpPr/>
            <p:nvPr/>
          </p:nvSpPr>
          <p:spPr>
            <a:xfrm rot="4307491">
              <a:off x="2465038" y="2678795"/>
              <a:ext cx="1980851" cy="2066671"/>
            </a:xfrm>
            <a:custGeom>
              <a:rect b="b" l="l" r="r" t="t"/>
              <a:pathLst>
                <a:path extrusionOk="0" h="2066510" w="1980696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 rot="-7765226">
              <a:off x="2731195" y="5004759"/>
              <a:ext cx="346710" cy="206122"/>
            </a:xfrm>
            <a:custGeom>
              <a:rect b="b" l="l" r="r" t="t"/>
              <a:pathLst>
                <a:path extrusionOk="0" h="206124" w="346713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7"/>
            <p:cNvSpPr/>
            <p:nvPr/>
          </p:nvSpPr>
          <p:spPr>
            <a:xfrm rot="-9167688">
              <a:off x="2801845" y="4740329"/>
              <a:ext cx="711169" cy="335779"/>
            </a:xfrm>
            <a:custGeom>
              <a:rect b="b" l="l" r="r" t="t"/>
              <a:pathLst>
                <a:path extrusionOk="0" h="335543" w="710669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7"/>
            <p:cNvSpPr/>
            <p:nvPr/>
          </p:nvSpPr>
          <p:spPr>
            <a:xfrm rot="4307491">
              <a:off x="2059180" y="2102970"/>
              <a:ext cx="1246324" cy="1580310"/>
            </a:xfrm>
            <a:custGeom>
              <a:rect b="b" l="l" r="r" t="t"/>
              <a:pathLst>
                <a:path extrusionOk="0" h="1580187" w="124622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7"/>
            <p:cNvSpPr/>
            <p:nvPr/>
          </p:nvSpPr>
          <p:spPr>
            <a:xfrm rot="-4405461">
              <a:off x="4648242" y="3873672"/>
              <a:ext cx="242921" cy="406153"/>
            </a:xfrm>
            <a:custGeom>
              <a:rect b="b" l="l" r="r" t="t"/>
              <a:pathLst>
                <a:path extrusionOk="0" h="406553" w="243160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7"/>
            <p:cNvSpPr/>
            <p:nvPr/>
          </p:nvSpPr>
          <p:spPr>
            <a:xfrm rot="-4405461">
              <a:off x="4152699" y="3654897"/>
              <a:ext cx="692116" cy="510107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7"/>
            <p:cNvSpPr/>
            <p:nvPr/>
          </p:nvSpPr>
          <p:spPr>
            <a:xfrm rot="4307491">
              <a:off x="3831351" y="2441705"/>
              <a:ext cx="648708" cy="777614"/>
            </a:xfrm>
            <a:custGeom>
              <a:rect b="b" l="l" r="r" t="t"/>
              <a:pathLst>
                <a:path extrusionOk="0" h="777553" w="648657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17"/>
          <p:cNvSpPr/>
          <p:nvPr>
            <p:ph idx="8" type="pic"/>
          </p:nvPr>
        </p:nvSpPr>
        <p:spPr>
          <a:xfrm>
            <a:off x="5554406" y="3626863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7"/>
          <p:cNvSpPr/>
          <p:nvPr>
            <p:ph idx="9" type="pic"/>
          </p:nvPr>
        </p:nvSpPr>
        <p:spPr>
          <a:xfrm>
            <a:off x="5554406" y="2453386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7"/>
          <p:cNvSpPr/>
          <p:nvPr>
            <p:ph idx="13" type="pic"/>
          </p:nvPr>
        </p:nvSpPr>
        <p:spPr>
          <a:xfrm>
            <a:off x="5554406" y="1279909"/>
            <a:ext cx="5187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embres de l’équipe 3">
  <p:cSld name="Membres de l’équipe 3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ckwell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" name="Google Shape;139;p18"/>
          <p:cNvSpPr txBox="1"/>
          <p:nvPr>
            <p:ph idx="11" type="ftr"/>
          </p:nvPr>
        </p:nvSpPr>
        <p:spPr>
          <a:xfrm>
            <a:off x="323999" y="4641471"/>
            <a:ext cx="658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0" name="Google Shape;140;p18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1" sz="900" u="none" cap="none" strike="noStrike">
                <a:solidFill>
                  <a:srgbClr val="3F3F3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41" name="Google Shape;141;p18"/>
          <p:cNvSpPr txBox="1"/>
          <p:nvPr>
            <p:ph idx="1" type="body"/>
          </p:nvPr>
        </p:nvSpPr>
        <p:spPr>
          <a:xfrm>
            <a:off x="1577959" y="2996779"/>
            <a:ext cx="1473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2" type="body"/>
          </p:nvPr>
        </p:nvSpPr>
        <p:spPr>
          <a:xfrm>
            <a:off x="4466915" y="2996779"/>
            <a:ext cx="1473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3" type="body"/>
          </p:nvPr>
        </p:nvSpPr>
        <p:spPr>
          <a:xfrm>
            <a:off x="7355872" y="2993430"/>
            <a:ext cx="1473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4" name="Google Shape;144;p18"/>
          <p:cNvSpPr txBox="1"/>
          <p:nvPr>
            <p:ph idx="4" type="body"/>
          </p:nvPr>
        </p:nvSpPr>
        <p:spPr>
          <a:xfrm>
            <a:off x="1577959" y="2568321"/>
            <a:ext cx="1473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5" name="Google Shape;145;p18"/>
          <p:cNvSpPr txBox="1"/>
          <p:nvPr>
            <p:ph idx="5" type="body"/>
          </p:nvPr>
        </p:nvSpPr>
        <p:spPr>
          <a:xfrm>
            <a:off x="4466915" y="2568321"/>
            <a:ext cx="1473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6" type="body"/>
          </p:nvPr>
        </p:nvSpPr>
        <p:spPr>
          <a:xfrm>
            <a:off x="7355872" y="2568321"/>
            <a:ext cx="1473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>
                <a:latin typeface="Rockwell"/>
                <a:ea typeface="Rockwell"/>
                <a:cs typeface="Rockwell"/>
                <a:sym typeface="Rockwel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18"/>
          <p:cNvSpPr/>
          <p:nvPr>
            <p:ph idx="7" type="pic"/>
          </p:nvPr>
        </p:nvSpPr>
        <p:spPr>
          <a:xfrm>
            <a:off x="323850" y="2106181"/>
            <a:ext cx="1129500" cy="1129500"/>
          </a:xfrm>
          <a:prstGeom prst="ellipse">
            <a:avLst/>
          </a:prstGeom>
          <a:solidFill>
            <a:srgbClr val="F2F2F2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18"/>
          <p:cNvSpPr/>
          <p:nvPr>
            <p:ph idx="8" type="pic"/>
          </p:nvPr>
        </p:nvSpPr>
        <p:spPr>
          <a:xfrm>
            <a:off x="3212807" y="2106181"/>
            <a:ext cx="1129500" cy="1129500"/>
          </a:xfrm>
          <a:prstGeom prst="ellipse">
            <a:avLst/>
          </a:prstGeom>
          <a:solidFill>
            <a:srgbClr val="F2F2F2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18"/>
          <p:cNvSpPr/>
          <p:nvPr>
            <p:ph idx="9" type="pic"/>
          </p:nvPr>
        </p:nvSpPr>
        <p:spPr>
          <a:xfrm>
            <a:off x="6101762" y="2106181"/>
            <a:ext cx="1129500" cy="1129500"/>
          </a:xfrm>
          <a:prstGeom prst="ellipse">
            <a:avLst/>
          </a:prstGeom>
          <a:solidFill>
            <a:srgbClr val="F2F2F2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18"/>
          <p:cNvSpPr txBox="1"/>
          <p:nvPr>
            <p:ph idx="13" type="body"/>
          </p:nvPr>
        </p:nvSpPr>
        <p:spPr>
          <a:xfrm>
            <a:off x="323850" y="810000"/>
            <a:ext cx="8504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18"/>
          <p:cNvSpPr txBox="1"/>
          <p:nvPr>
            <p:ph idx="14" type="body"/>
          </p:nvPr>
        </p:nvSpPr>
        <p:spPr>
          <a:xfrm>
            <a:off x="1577959" y="3233545"/>
            <a:ext cx="14730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5" type="body"/>
          </p:nvPr>
        </p:nvSpPr>
        <p:spPr>
          <a:xfrm>
            <a:off x="4466915" y="3233545"/>
            <a:ext cx="14727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18"/>
          <p:cNvSpPr txBox="1"/>
          <p:nvPr>
            <p:ph idx="16" type="body"/>
          </p:nvPr>
        </p:nvSpPr>
        <p:spPr>
          <a:xfrm>
            <a:off x="7355872" y="3233545"/>
            <a:ext cx="14859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erci de votre attention" showMasterSp="0">
  <p:cSld name="Merci de votre attention"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/>
          <p:nvPr>
            <p:ph idx="2" type="pic"/>
          </p:nvPr>
        </p:nvSpPr>
        <p:spPr>
          <a:xfrm>
            <a:off x="65036" y="65036"/>
            <a:ext cx="9013800" cy="5013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270000" spcFirstLastPara="1" rIns="0" wrap="square" tIns="270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b="0" i="1" sz="8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19"/>
          <p:cNvSpPr txBox="1"/>
          <p:nvPr>
            <p:ph type="ctrTitle"/>
          </p:nvPr>
        </p:nvSpPr>
        <p:spPr>
          <a:xfrm>
            <a:off x="1870955" y="1677996"/>
            <a:ext cx="5402100" cy="10875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b" bIns="108000" lIns="216000" spcFirstLastPara="1" rIns="162000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ckwell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" name="Google Shape;157;p19"/>
          <p:cNvSpPr txBox="1"/>
          <p:nvPr>
            <p:ph idx="1" type="subTitle"/>
          </p:nvPr>
        </p:nvSpPr>
        <p:spPr>
          <a:xfrm>
            <a:off x="1870955" y="2763504"/>
            <a:ext cx="3961800" cy="1203000"/>
          </a:xfrm>
          <a:prstGeom prst="rect">
            <a:avLst/>
          </a:prstGeom>
          <a:solidFill>
            <a:schemeClr val="dk1">
              <a:alpha val="89800"/>
            </a:schemeClr>
          </a:solidFill>
          <a:ln>
            <a:noFill/>
          </a:ln>
        </p:spPr>
        <p:txBody>
          <a:bodyPr anchorCtr="0" anchor="t" bIns="0" lIns="162000" spcFirstLastPara="1" rIns="432000" wrap="square" tIns="108000">
            <a:noAutofit/>
          </a:bodyPr>
          <a:lstStyle>
            <a:lvl1pPr lv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158" name="Google Shape;158;p19"/>
          <p:cNvCxnSpPr/>
          <p:nvPr/>
        </p:nvCxnSpPr>
        <p:spPr>
          <a:xfrm>
            <a:off x="5832835" y="1809095"/>
            <a:ext cx="0" cy="82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9" name="Google Shape;159;p19"/>
          <p:cNvSpPr txBox="1"/>
          <p:nvPr>
            <p:ph idx="3" type="body"/>
          </p:nvPr>
        </p:nvSpPr>
        <p:spPr>
          <a:xfrm>
            <a:off x="2000250" y="3106693"/>
            <a:ext cx="3381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0" name="Google Shape;160;p19"/>
          <p:cNvSpPr txBox="1"/>
          <p:nvPr>
            <p:ph idx="4" type="body"/>
          </p:nvPr>
        </p:nvSpPr>
        <p:spPr>
          <a:xfrm>
            <a:off x="2000250" y="3336030"/>
            <a:ext cx="3381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1" name="Google Shape;161;p19"/>
          <p:cNvSpPr/>
          <p:nvPr>
            <p:ph idx="5" type="pic"/>
          </p:nvPr>
        </p:nvSpPr>
        <p:spPr>
          <a:xfrm>
            <a:off x="6048756" y="1940814"/>
            <a:ext cx="10083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19"/>
          <p:cNvSpPr txBox="1"/>
          <p:nvPr>
            <p:ph idx="6" type="body"/>
          </p:nvPr>
        </p:nvSpPr>
        <p:spPr>
          <a:xfrm>
            <a:off x="2000250" y="3565366"/>
            <a:ext cx="3381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2.jpg"/><Relationship Id="rId6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jpg"/><Relationship Id="rId4" Type="http://schemas.openxmlformats.org/officeDocument/2006/relationships/image" Target="../media/image21.png"/><Relationship Id="rId5" Type="http://schemas.openxmlformats.org/officeDocument/2006/relationships/image" Target="../media/image3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Relationship Id="rId4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5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jpg"/><Relationship Id="rId4" Type="http://schemas.openxmlformats.org/officeDocument/2006/relationships/image" Target="../media/image124.jpg"/><Relationship Id="rId5" Type="http://schemas.openxmlformats.org/officeDocument/2006/relationships/image" Target="../media/image65.jpg"/><Relationship Id="rId6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g"/><Relationship Id="rId4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jpg"/><Relationship Id="rId4" Type="http://schemas.openxmlformats.org/officeDocument/2006/relationships/image" Target="../media/image41.jpg"/><Relationship Id="rId5" Type="http://schemas.openxmlformats.org/officeDocument/2006/relationships/image" Target="../media/image5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jpg"/><Relationship Id="rId4" Type="http://schemas.openxmlformats.org/officeDocument/2006/relationships/image" Target="../media/image61.jpg"/><Relationship Id="rId5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9.jpg"/><Relationship Id="rId4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8.jpg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68.jpg"/><Relationship Id="rId5" Type="http://schemas.openxmlformats.org/officeDocument/2006/relationships/image" Target="../media/image57.png"/><Relationship Id="rId6" Type="http://schemas.openxmlformats.org/officeDocument/2006/relationships/image" Target="../media/image64.png"/><Relationship Id="rId7" Type="http://schemas.openxmlformats.org/officeDocument/2006/relationships/image" Target="../media/image71.png"/><Relationship Id="rId8" Type="http://schemas.openxmlformats.org/officeDocument/2006/relationships/image" Target="../media/image6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Relationship Id="rId4" Type="http://schemas.openxmlformats.org/officeDocument/2006/relationships/image" Target="../media/image69.png"/><Relationship Id="rId5" Type="http://schemas.openxmlformats.org/officeDocument/2006/relationships/image" Target="../media/image74.png"/><Relationship Id="rId6" Type="http://schemas.openxmlformats.org/officeDocument/2006/relationships/image" Target="../media/image8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6.png"/><Relationship Id="rId4" Type="http://schemas.openxmlformats.org/officeDocument/2006/relationships/image" Target="../media/image79.png"/><Relationship Id="rId5" Type="http://schemas.openxmlformats.org/officeDocument/2006/relationships/image" Target="../media/image77.png"/><Relationship Id="rId6" Type="http://schemas.openxmlformats.org/officeDocument/2006/relationships/image" Target="../media/image7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8.jpg"/><Relationship Id="rId4" Type="http://schemas.openxmlformats.org/officeDocument/2006/relationships/image" Target="../media/image87.jpg"/><Relationship Id="rId5" Type="http://schemas.openxmlformats.org/officeDocument/2006/relationships/image" Target="../media/image8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6.jpg"/><Relationship Id="rId4" Type="http://schemas.openxmlformats.org/officeDocument/2006/relationships/image" Target="../media/image12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8.jpg"/><Relationship Id="rId4" Type="http://schemas.openxmlformats.org/officeDocument/2006/relationships/image" Target="../media/image9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8.jpg"/><Relationship Id="rId4" Type="http://schemas.openxmlformats.org/officeDocument/2006/relationships/image" Target="../media/image9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0.jpg"/><Relationship Id="rId4" Type="http://schemas.openxmlformats.org/officeDocument/2006/relationships/image" Target="../media/image9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5.jpg"/><Relationship Id="rId4" Type="http://schemas.openxmlformats.org/officeDocument/2006/relationships/image" Target="../media/image13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2.jpg"/><Relationship Id="rId4" Type="http://schemas.openxmlformats.org/officeDocument/2006/relationships/image" Target="../media/image9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2.png"/><Relationship Id="rId4" Type="http://schemas.openxmlformats.org/officeDocument/2006/relationships/image" Target="../media/image10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1.png"/><Relationship Id="rId4" Type="http://schemas.openxmlformats.org/officeDocument/2006/relationships/image" Target="../media/image105.png"/><Relationship Id="rId5" Type="http://schemas.openxmlformats.org/officeDocument/2006/relationships/image" Target="../media/image11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8.jpg"/><Relationship Id="rId4" Type="http://schemas.openxmlformats.org/officeDocument/2006/relationships/image" Target="../media/image104.png"/><Relationship Id="rId5" Type="http://schemas.openxmlformats.org/officeDocument/2006/relationships/image" Target="../media/image103.png"/><Relationship Id="rId6" Type="http://schemas.openxmlformats.org/officeDocument/2006/relationships/image" Target="../media/image100.png"/><Relationship Id="rId7" Type="http://schemas.openxmlformats.org/officeDocument/2006/relationships/image" Target="../media/image108.png"/><Relationship Id="rId8" Type="http://schemas.openxmlformats.org/officeDocument/2006/relationships/image" Target="../media/image10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6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31.jpg"/><Relationship Id="rId4" Type="http://schemas.openxmlformats.org/officeDocument/2006/relationships/image" Target="../media/image110.png"/><Relationship Id="rId9" Type="http://schemas.openxmlformats.org/officeDocument/2006/relationships/image" Target="../media/image119.png"/><Relationship Id="rId5" Type="http://schemas.openxmlformats.org/officeDocument/2006/relationships/image" Target="../media/image111.png"/><Relationship Id="rId6" Type="http://schemas.openxmlformats.org/officeDocument/2006/relationships/image" Target="../media/image107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2.jpg"/><Relationship Id="rId4" Type="http://schemas.openxmlformats.org/officeDocument/2006/relationships/image" Target="../media/image12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6.png"/><Relationship Id="rId6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/>
          <p:nvPr/>
        </p:nvSpPr>
        <p:spPr>
          <a:xfrm>
            <a:off x="2496400" y="200900"/>
            <a:ext cx="38259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/>
              <a:t>Garonne Beach</a:t>
            </a:r>
            <a:endParaRPr sz="3600"/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725" y="1089675"/>
            <a:ext cx="6361077" cy="376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 txBox="1"/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ckwell"/>
              <a:buNone/>
            </a:pPr>
            <a:r>
              <a:rPr lang="fr"/>
              <a:t>T</a:t>
            </a:r>
            <a:r>
              <a:rPr lang="fr"/>
              <a:t>he Mediterranean area in France</a:t>
            </a:r>
            <a:endParaRPr/>
          </a:p>
        </p:txBody>
      </p:sp>
      <p:pic>
        <p:nvPicPr>
          <p:cNvPr descr="Loupe" id="273" name="Google Shape;273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841" y="1768568"/>
            <a:ext cx="640500" cy="6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 txBox="1"/>
          <p:nvPr>
            <p:ph idx="7" type="body"/>
          </p:nvPr>
        </p:nvSpPr>
        <p:spPr>
          <a:xfrm>
            <a:off x="323850" y="2944750"/>
            <a:ext cx="1620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The area</a:t>
            </a:r>
            <a:endParaRPr/>
          </a:p>
        </p:txBody>
      </p:sp>
      <p:sp>
        <p:nvSpPr>
          <p:cNvPr id="275" name="Google Shape;275;p29"/>
          <p:cNvSpPr txBox="1"/>
          <p:nvPr>
            <p:ph idx="13" type="body"/>
          </p:nvPr>
        </p:nvSpPr>
        <p:spPr>
          <a:xfrm>
            <a:off x="324070" y="3512513"/>
            <a:ext cx="1620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fr"/>
              <a:t>S</a:t>
            </a:r>
            <a:r>
              <a:rPr lang="fr"/>
              <a:t>outh East of  France and on all the French coast.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t/>
            </a:r>
            <a:endParaRPr/>
          </a:p>
        </p:txBody>
      </p:sp>
      <p:cxnSp>
        <p:nvCxnSpPr>
          <p:cNvPr descr="Première ligne de séparation sur la diapositive" id="276" name="Google Shape;276;p29"/>
          <p:cNvCxnSpPr/>
          <p:nvPr/>
        </p:nvCxnSpPr>
        <p:spPr>
          <a:xfrm>
            <a:off x="1994285" y="1539010"/>
            <a:ext cx="0" cy="11157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7" name="Google Shape;277;p29"/>
          <p:cNvSpPr txBox="1"/>
          <p:nvPr>
            <p:ph idx="8" type="body"/>
          </p:nvPr>
        </p:nvSpPr>
        <p:spPr>
          <a:xfrm>
            <a:off x="3765601" y="2951576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Vegetable marker</a:t>
            </a:r>
            <a:endParaRPr/>
          </a:p>
        </p:txBody>
      </p:sp>
      <p:sp>
        <p:nvSpPr>
          <p:cNvPr id="278" name="Google Shape;278;p29"/>
          <p:cNvSpPr txBox="1"/>
          <p:nvPr>
            <p:ph idx="1" type="body"/>
          </p:nvPr>
        </p:nvSpPr>
        <p:spPr>
          <a:xfrm>
            <a:off x="3765600" y="3522909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rPr lang="fr"/>
              <a:t>olive tree</a:t>
            </a:r>
            <a:endParaRPr/>
          </a:p>
        </p:txBody>
      </p:sp>
      <p:cxnSp>
        <p:nvCxnSpPr>
          <p:cNvPr descr="Deuxième ligne de séparation sur la diapositive" id="279" name="Google Shape;279;p29"/>
          <p:cNvCxnSpPr/>
          <p:nvPr/>
        </p:nvCxnSpPr>
        <p:spPr>
          <a:xfrm>
            <a:off x="3715156" y="1539010"/>
            <a:ext cx="0" cy="11157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Pomme" id="280" name="Google Shape;280;p29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5489" y="1768578"/>
            <a:ext cx="640500" cy="6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9"/>
          <p:cNvSpPr txBox="1"/>
          <p:nvPr>
            <p:ph idx="9" type="body"/>
          </p:nvPr>
        </p:nvSpPr>
        <p:spPr>
          <a:xfrm>
            <a:off x="2044495" y="2951576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fr">
                <a:solidFill>
                  <a:srgbClr val="333333"/>
                </a:solidFill>
                <a:highlight>
                  <a:srgbClr val="F8F9FA"/>
                </a:highlight>
              </a:rPr>
              <a:t>the climate is preserved</a:t>
            </a:r>
            <a:endParaRPr>
              <a:solidFill>
                <a:srgbClr val="333333"/>
              </a:solidFill>
              <a:highlight>
                <a:srgbClr val="F8F9FA"/>
              </a:highlight>
            </a:endParaRPr>
          </a:p>
          <a:p>
            <a:pPr indent="0" lvl="0" marL="0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2" name="Google Shape;282;p29"/>
          <p:cNvSpPr txBox="1"/>
          <p:nvPr>
            <p:ph idx="6" type="body"/>
          </p:nvPr>
        </p:nvSpPr>
        <p:spPr>
          <a:xfrm>
            <a:off x="2044495" y="3522909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254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fr">
                <a:solidFill>
                  <a:srgbClr val="222222"/>
                </a:solidFill>
                <a:highlight>
                  <a:srgbClr val="F8F9FA"/>
                </a:highlight>
              </a:rPr>
              <a:t>by the mountains that surround the area.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t/>
            </a:r>
            <a:endParaRPr/>
          </a:p>
        </p:txBody>
      </p:sp>
      <p:pic>
        <p:nvPicPr>
          <p:cNvPr id="283" name="Google Shape;283;p29"/>
          <p:cNvPicPr preferRelativeResize="0"/>
          <p:nvPr>
            <p:ph idx="5" type="pic"/>
          </p:nvPr>
        </p:nvPicPr>
        <p:blipFill rotWithShape="1">
          <a:blip r:embed="rId5">
            <a:alphaModFix/>
          </a:blip>
          <a:srcRect b="4324" l="27320" r="27320" t="0"/>
          <a:stretch/>
        </p:blipFill>
        <p:spPr>
          <a:xfrm>
            <a:off x="5724488" y="65044"/>
            <a:ext cx="3354600" cy="507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84" name="Google Shape;284;p29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descr="Usine" id="285" name="Google Shape;285;p29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34402" y="1768578"/>
            <a:ext cx="640500" cy="6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79013" y="70276"/>
            <a:ext cx="4656300" cy="5008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92" name="Google Shape;292;p30"/>
          <p:cNvSpPr txBox="1"/>
          <p:nvPr>
            <p:ph type="title"/>
          </p:nvPr>
        </p:nvSpPr>
        <p:spPr>
          <a:xfrm>
            <a:off x="5301343" y="324000"/>
            <a:ext cx="35277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ckwell"/>
              <a:buNone/>
            </a:pPr>
            <a:r>
              <a:rPr lang="fr"/>
              <a:t>T</a:t>
            </a:r>
            <a:r>
              <a:rPr lang="fr"/>
              <a:t>he Mediterranean area in the world</a:t>
            </a:r>
            <a:endParaRPr/>
          </a:p>
        </p:txBody>
      </p:sp>
      <p:pic>
        <p:nvPicPr>
          <p:cNvPr descr="Lien" id="293" name="Google Shape;293;p30"/>
          <p:cNvPicPr preferRelativeResize="0"/>
          <p:nvPr>
            <p:ph idx="1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4406" y="1279909"/>
            <a:ext cx="518700" cy="5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0"/>
          <p:cNvSpPr txBox="1"/>
          <p:nvPr>
            <p:ph idx="4" type="body"/>
          </p:nvPr>
        </p:nvSpPr>
        <p:spPr>
          <a:xfrm>
            <a:off x="6576206" y="1026844"/>
            <a:ext cx="25677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around the mediterranean sea</a:t>
            </a:r>
            <a:endParaRPr/>
          </a:p>
        </p:txBody>
      </p:sp>
      <p:sp>
        <p:nvSpPr>
          <p:cNvPr id="295" name="Google Shape;295;p30"/>
          <p:cNvSpPr txBox="1"/>
          <p:nvPr>
            <p:ph idx="7" type="body"/>
          </p:nvPr>
        </p:nvSpPr>
        <p:spPr>
          <a:xfrm>
            <a:off x="6576212" y="1470896"/>
            <a:ext cx="1500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rPr lang="fr"/>
              <a:t>obviously</a:t>
            </a:r>
            <a:endParaRPr/>
          </a:p>
        </p:txBody>
      </p:sp>
      <p:cxnSp>
        <p:nvCxnSpPr>
          <p:cNvPr descr="Première ligne de séparation sur la diapositive" id="296" name="Google Shape;296;p30"/>
          <p:cNvCxnSpPr/>
          <p:nvPr/>
        </p:nvCxnSpPr>
        <p:spPr>
          <a:xfrm rot="10800000">
            <a:off x="6576128" y="1962434"/>
            <a:ext cx="1784100" cy="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Envoi" id="297" name="Google Shape;297;p30"/>
          <p:cNvPicPr preferRelativeResize="0"/>
          <p:nvPr>
            <p:ph idx="9" type="pic"/>
          </p:nvPr>
        </p:nvPicPr>
        <p:blipFill rotWithShape="1">
          <a:blip r:embed="rId5">
            <a:alphaModFix/>
          </a:blip>
          <a:srcRect b="109" l="0" r="0" t="119"/>
          <a:stretch/>
        </p:blipFill>
        <p:spPr>
          <a:xfrm>
            <a:off x="5554406" y="2453386"/>
            <a:ext cx="518700" cy="5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 txBox="1"/>
          <p:nvPr>
            <p:ph idx="5" type="body"/>
          </p:nvPr>
        </p:nvSpPr>
        <p:spPr>
          <a:xfrm>
            <a:off x="6576212" y="2010901"/>
            <a:ext cx="22518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in the south</a:t>
            </a:r>
            <a:endParaRPr/>
          </a:p>
        </p:txBody>
      </p:sp>
      <p:sp>
        <p:nvSpPr>
          <p:cNvPr id="299" name="Google Shape;299;p30"/>
          <p:cNvSpPr txBox="1"/>
          <p:nvPr>
            <p:ph idx="1" type="body"/>
          </p:nvPr>
        </p:nvSpPr>
        <p:spPr>
          <a:xfrm>
            <a:off x="6576212" y="2317128"/>
            <a:ext cx="1500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800"/>
              <a:buNone/>
            </a:pPr>
            <a:r>
              <a:rPr lang="fr">
                <a:solidFill>
                  <a:srgbClr val="222222"/>
                </a:solidFill>
                <a:highlight>
                  <a:srgbClr val="F8F9FA"/>
                </a:highlight>
              </a:rPr>
              <a:t>on the west facades of continents, between 30 and 40 degrees of latitude: </a:t>
            </a:r>
            <a:endParaRPr/>
          </a:p>
        </p:txBody>
      </p:sp>
      <p:cxnSp>
        <p:nvCxnSpPr>
          <p:cNvPr descr="Deuxième ligne de séparation sur la diapositive" id="300" name="Google Shape;300;p30"/>
          <p:cNvCxnSpPr/>
          <p:nvPr/>
        </p:nvCxnSpPr>
        <p:spPr>
          <a:xfrm rot="10800000">
            <a:off x="6576128" y="3211829"/>
            <a:ext cx="1784100" cy="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Réseau" id="301" name="Google Shape;301;p30"/>
          <p:cNvPicPr preferRelativeResize="0"/>
          <p:nvPr>
            <p:ph idx="8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54406" y="3626863"/>
            <a:ext cx="518700" cy="5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/>
          <p:nvPr>
            <p:ph idx="6" type="body"/>
          </p:nvPr>
        </p:nvSpPr>
        <p:spPr>
          <a:xfrm>
            <a:off x="6576209" y="3373800"/>
            <a:ext cx="12093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in the north</a:t>
            </a:r>
            <a:endParaRPr/>
          </a:p>
        </p:txBody>
      </p:sp>
      <p:sp>
        <p:nvSpPr>
          <p:cNvPr id="303" name="Google Shape;303;p30"/>
          <p:cNvSpPr txBox="1"/>
          <p:nvPr>
            <p:ph idx="3" type="body"/>
          </p:nvPr>
        </p:nvSpPr>
        <p:spPr>
          <a:xfrm>
            <a:off x="6576200" y="3913799"/>
            <a:ext cx="15009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fr">
                <a:solidFill>
                  <a:srgbClr val="222222"/>
                </a:solidFill>
                <a:highlight>
                  <a:srgbClr val="F8F9FA"/>
                </a:highlight>
              </a:rPr>
              <a:t>for example, California or the Cape region in South Africa.</a:t>
            </a:r>
            <a:endParaRPr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304" name="Google Shape;304;p30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05" name="Google Shape;30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12" y="1178697"/>
            <a:ext cx="4656281" cy="3068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"/>
          <p:cNvSpPr txBox="1"/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ckwell"/>
              <a:buNone/>
            </a:pPr>
            <a:r>
              <a:rPr lang="fr"/>
              <a:t>I</a:t>
            </a:r>
            <a:r>
              <a:rPr lang="fr"/>
              <a:t>nhabitants</a:t>
            </a:r>
            <a:endParaRPr/>
          </a:p>
        </p:txBody>
      </p:sp>
      <p:pic>
        <p:nvPicPr>
          <p:cNvPr id="312" name="Google Shape;312;p31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12502" r="12495" t="0"/>
          <a:stretch/>
        </p:blipFill>
        <p:spPr>
          <a:xfrm>
            <a:off x="323850" y="2106181"/>
            <a:ext cx="1129500" cy="1129500"/>
          </a:xfrm>
          <a:prstGeom prst="ellipse">
            <a:avLst/>
          </a:prstGeom>
          <a:solidFill>
            <a:srgbClr val="F2F2F2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3" name="Google Shape;313;p31"/>
          <p:cNvSpPr txBox="1"/>
          <p:nvPr>
            <p:ph idx="4" type="body"/>
          </p:nvPr>
        </p:nvSpPr>
        <p:spPr>
          <a:xfrm>
            <a:off x="1577959" y="2568321"/>
            <a:ext cx="1473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globale scale</a:t>
            </a:r>
            <a:endParaRPr/>
          </a:p>
        </p:txBody>
      </p:sp>
      <p:sp>
        <p:nvSpPr>
          <p:cNvPr id="314" name="Google Shape;314;p31"/>
          <p:cNvSpPr txBox="1"/>
          <p:nvPr>
            <p:ph idx="14" type="body"/>
          </p:nvPr>
        </p:nvSpPr>
        <p:spPr>
          <a:xfrm>
            <a:off x="1596550" y="3301274"/>
            <a:ext cx="14730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 sz="1200"/>
              <a:t>7.53 billion</a:t>
            </a:r>
            <a:endParaRPr/>
          </a:p>
        </p:txBody>
      </p:sp>
      <p:pic>
        <p:nvPicPr>
          <p:cNvPr id="315" name="Google Shape;315;p31"/>
          <p:cNvPicPr preferRelativeResize="0"/>
          <p:nvPr>
            <p:ph idx="8" type="pic"/>
          </p:nvPr>
        </p:nvPicPr>
        <p:blipFill rotWithShape="1">
          <a:blip r:embed="rId4">
            <a:alphaModFix/>
          </a:blip>
          <a:srcRect b="0" l="4545" r="4545" t="0"/>
          <a:stretch/>
        </p:blipFill>
        <p:spPr>
          <a:xfrm>
            <a:off x="3212807" y="2106181"/>
            <a:ext cx="1129500" cy="1129500"/>
          </a:xfrm>
          <a:prstGeom prst="ellipse">
            <a:avLst/>
          </a:prstGeom>
          <a:solidFill>
            <a:srgbClr val="F2F2F2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6" name="Google Shape;316;p31"/>
          <p:cNvSpPr txBox="1"/>
          <p:nvPr>
            <p:ph idx="5" type="body"/>
          </p:nvPr>
        </p:nvSpPr>
        <p:spPr>
          <a:xfrm>
            <a:off x="4466915" y="2568321"/>
            <a:ext cx="1473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regional scale (provence)</a:t>
            </a:r>
            <a:endParaRPr/>
          </a:p>
        </p:txBody>
      </p:sp>
      <p:sp>
        <p:nvSpPr>
          <p:cNvPr id="317" name="Google Shape;317;p31"/>
          <p:cNvSpPr txBox="1"/>
          <p:nvPr>
            <p:ph idx="2" type="body"/>
          </p:nvPr>
        </p:nvSpPr>
        <p:spPr>
          <a:xfrm>
            <a:off x="4466900" y="3523975"/>
            <a:ext cx="14730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rPr lang="fr"/>
              <a:t>5.059 million</a:t>
            </a:r>
            <a:endParaRPr/>
          </a:p>
        </p:txBody>
      </p:sp>
      <p:pic>
        <p:nvPicPr>
          <p:cNvPr id="318" name="Google Shape;318;p31"/>
          <p:cNvPicPr preferRelativeResize="0"/>
          <p:nvPr>
            <p:ph idx="9" type="pic"/>
          </p:nvPr>
        </p:nvPicPr>
        <p:blipFill rotWithShape="1">
          <a:blip r:embed="rId5">
            <a:alphaModFix/>
          </a:blip>
          <a:srcRect b="0" l="2262" r="2262" t="0"/>
          <a:stretch/>
        </p:blipFill>
        <p:spPr>
          <a:xfrm>
            <a:off x="6101762" y="2106181"/>
            <a:ext cx="1129500" cy="1129500"/>
          </a:xfrm>
          <a:prstGeom prst="ellipse">
            <a:avLst/>
          </a:prstGeom>
          <a:solidFill>
            <a:srgbClr val="F2F2F2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9" name="Google Shape;319;p31"/>
          <p:cNvSpPr txBox="1"/>
          <p:nvPr>
            <p:ph idx="6" type="body"/>
          </p:nvPr>
        </p:nvSpPr>
        <p:spPr>
          <a:xfrm>
            <a:off x="7392975" y="2525821"/>
            <a:ext cx="1473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local</a:t>
            </a:r>
            <a:r>
              <a:rPr lang="fr"/>
              <a:t> scale    ( Le Pradet)</a:t>
            </a:r>
            <a:endParaRPr/>
          </a:p>
        </p:txBody>
      </p:sp>
      <p:sp>
        <p:nvSpPr>
          <p:cNvPr id="320" name="Google Shape;320;p31"/>
          <p:cNvSpPr txBox="1"/>
          <p:nvPr>
            <p:ph idx="3" type="body"/>
          </p:nvPr>
        </p:nvSpPr>
        <p:spPr>
          <a:xfrm>
            <a:off x="7355875" y="3382015"/>
            <a:ext cx="1473000" cy="7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rPr lang="fr"/>
              <a:t>10 217</a:t>
            </a:r>
            <a:endParaRPr/>
          </a:p>
        </p:txBody>
      </p:sp>
      <p:grpSp>
        <p:nvGrpSpPr>
          <p:cNvPr id="321" name="Google Shape;321;p31" title="groupe de triangles"/>
          <p:cNvGrpSpPr/>
          <p:nvPr/>
        </p:nvGrpSpPr>
        <p:grpSpPr>
          <a:xfrm>
            <a:off x="7376207" y="608152"/>
            <a:ext cx="1431201" cy="1465337"/>
            <a:chOff x="9834942" y="810870"/>
            <a:chExt cx="1908268" cy="1953783"/>
          </a:xfrm>
        </p:grpSpPr>
        <p:sp>
          <p:nvSpPr>
            <p:cNvPr id="322" name="Google Shape;322;p31" title="triangles"/>
            <p:cNvSpPr/>
            <p:nvPr/>
          </p:nvSpPr>
          <p:spPr>
            <a:xfrm rot="-2339460">
              <a:off x="9984154" y="1150715"/>
              <a:ext cx="467959" cy="344898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1" title="triangles"/>
            <p:cNvSpPr/>
            <p:nvPr/>
          </p:nvSpPr>
          <p:spPr>
            <a:xfrm rot="-1224593">
              <a:off x="10445929" y="1461016"/>
              <a:ext cx="317858" cy="234269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1" title="triangles"/>
            <p:cNvSpPr/>
            <p:nvPr/>
          </p:nvSpPr>
          <p:spPr>
            <a:xfrm rot="-2330690">
              <a:off x="10485114" y="1232831"/>
              <a:ext cx="251289" cy="185206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1" title="triangles"/>
            <p:cNvSpPr/>
            <p:nvPr/>
          </p:nvSpPr>
          <p:spPr>
            <a:xfrm rot="-1777892">
              <a:off x="10832553" y="1394112"/>
              <a:ext cx="217191" cy="160075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31" title="triangles"/>
            <p:cNvSpPr/>
            <p:nvPr/>
          </p:nvSpPr>
          <p:spPr>
            <a:xfrm rot="-3325243">
              <a:off x="10920117" y="994234"/>
              <a:ext cx="216673" cy="159693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31" title="triangles"/>
            <p:cNvSpPr/>
            <p:nvPr/>
          </p:nvSpPr>
          <p:spPr>
            <a:xfrm rot="-851058">
              <a:off x="11313272" y="1642421"/>
              <a:ext cx="162568" cy="119817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1" title="triangles"/>
            <p:cNvSpPr/>
            <p:nvPr/>
          </p:nvSpPr>
          <p:spPr>
            <a:xfrm rot="-4285244">
              <a:off x="11523898" y="859324"/>
              <a:ext cx="217440" cy="160259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1" title="triangles"/>
            <p:cNvSpPr/>
            <p:nvPr/>
          </p:nvSpPr>
          <p:spPr>
            <a:xfrm rot="-1532521">
              <a:off x="11215867" y="1242691"/>
              <a:ext cx="216915" cy="159872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1" title="triangles"/>
            <p:cNvSpPr/>
            <p:nvPr/>
          </p:nvSpPr>
          <p:spPr>
            <a:xfrm rot="-1716628">
              <a:off x="11436521" y="1436680"/>
              <a:ext cx="217018" cy="159948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1" title="triangles"/>
            <p:cNvSpPr/>
            <p:nvPr/>
          </p:nvSpPr>
          <p:spPr>
            <a:xfrm rot="326077">
              <a:off x="9862362" y="1513500"/>
              <a:ext cx="579435" cy="606523"/>
            </a:xfrm>
            <a:custGeom>
              <a:rect b="b" l="l" r="r" t="t"/>
              <a:pathLst>
                <a:path extrusionOk="0" h="510610" w="487806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1" title="triangles"/>
            <p:cNvSpPr/>
            <p:nvPr/>
          </p:nvSpPr>
          <p:spPr>
            <a:xfrm>
              <a:off x="10639428" y="1814668"/>
              <a:ext cx="316955" cy="233604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1" title="triangles"/>
            <p:cNvSpPr/>
            <p:nvPr/>
          </p:nvSpPr>
          <p:spPr>
            <a:xfrm rot="-851058">
              <a:off x="11280425" y="2096567"/>
              <a:ext cx="162568" cy="119817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1" title="triangles"/>
            <p:cNvSpPr/>
            <p:nvPr/>
          </p:nvSpPr>
          <p:spPr>
            <a:xfrm rot="1165363">
              <a:off x="10058964" y="2226404"/>
              <a:ext cx="317716" cy="234165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1" title="triangles"/>
            <p:cNvSpPr/>
            <p:nvPr/>
          </p:nvSpPr>
          <p:spPr>
            <a:xfrm rot="815457">
              <a:off x="11353497" y="2627764"/>
              <a:ext cx="162152" cy="119510"/>
            </a:xfrm>
            <a:custGeom>
              <a:rect b="b" l="l" r="r" t="t"/>
              <a:pathLst>
                <a:path extrusionOk="0" h="510610" w="692798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31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évoquant la nature&#10;&#10;Description générée avec un niveau de confiance très élevé" id="342" name="Google Shape;342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9" r="9" t="0"/>
          <a:stretch/>
        </p:blipFill>
        <p:spPr>
          <a:xfrm>
            <a:off x="65111" y="64961"/>
            <a:ext cx="9013800" cy="5013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cxnSp>
        <p:nvCxnSpPr>
          <p:cNvPr descr="Ligne de séparation" id="343" name="Google Shape;343;p32"/>
          <p:cNvCxnSpPr/>
          <p:nvPr/>
        </p:nvCxnSpPr>
        <p:spPr>
          <a:xfrm>
            <a:off x="5832835" y="1809095"/>
            <a:ext cx="0" cy="82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Smartphone" id="344" name="Google Shape;344;p32" title="Icône - Numéro de téléphone du présentateur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3468" y="3147582"/>
            <a:ext cx="123348" cy="123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veloppe" id="345" name="Google Shape;345;p32" title="Icône - Adresse e-mail du présentateur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63468" y="3398223"/>
            <a:ext cx="123348" cy="123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nde" id="346" name="Google Shape;34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59249" y="3632711"/>
            <a:ext cx="127566" cy="127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</a:t>
            </a:r>
            <a:r>
              <a:rPr lang="fr"/>
              <a:t>e Pradet</a:t>
            </a:r>
            <a:endParaRPr/>
          </a:p>
        </p:txBody>
      </p:sp>
      <p:sp>
        <p:nvSpPr>
          <p:cNvPr id="352" name="Google Shape;352;p33"/>
          <p:cNvSpPr txBox="1"/>
          <p:nvPr>
            <p:ph idx="1" type="subTitle"/>
          </p:nvPr>
        </p:nvSpPr>
        <p:spPr>
          <a:xfrm>
            <a:off x="311700" y="4192675"/>
            <a:ext cx="8520600" cy="7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BAILLOUX Sarah - COLINOT Marie - GHOUAIEL Roselène</a:t>
            </a:r>
            <a:endParaRPr/>
          </a:p>
        </p:txBody>
      </p:sp>
      <p:pic>
        <p:nvPicPr>
          <p:cNvPr id="353" name="Google Shape;3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3150" y="153075"/>
            <a:ext cx="2272251" cy="403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</a:t>
            </a:r>
            <a:r>
              <a:rPr lang="fr"/>
              <a:t>ocalisation :</a:t>
            </a:r>
            <a:endParaRPr/>
          </a:p>
        </p:txBody>
      </p:sp>
      <p:pic>
        <p:nvPicPr>
          <p:cNvPr id="359" name="Google Shape;3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6325" y="432237"/>
            <a:ext cx="2779625" cy="26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70" y="1581375"/>
            <a:ext cx="3456899" cy="27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4"/>
          <p:cNvSpPr txBox="1"/>
          <p:nvPr/>
        </p:nvSpPr>
        <p:spPr>
          <a:xfrm>
            <a:off x="6770400" y="3161825"/>
            <a:ext cx="1072800" cy="12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Location of the Pradet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62" name="Google Shape;362;p34"/>
          <p:cNvSpPr txBox="1"/>
          <p:nvPr/>
        </p:nvSpPr>
        <p:spPr>
          <a:xfrm>
            <a:off x="1219200" y="4377475"/>
            <a:ext cx="20955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Pradet’s beaches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</a:t>
            </a:r>
            <a:r>
              <a:rPr lang="fr"/>
              <a:t> little bit of history</a:t>
            </a:r>
            <a:endParaRPr/>
          </a:p>
        </p:txBody>
      </p:sp>
      <p:sp>
        <p:nvSpPr>
          <p:cNvPr id="368" name="Google Shape;368;p35"/>
          <p:cNvSpPr txBox="1"/>
          <p:nvPr/>
        </p:nvSpPr>
        <p:spPr>
          <a:xfrm>
            <a:off x="4438650" y="2962275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69" name="Google Shape;36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325" y="1146650"/>
            <a:ext cx="5314949" cy="36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</a:t>
            </a:r>
            <a:r>
              <a:rPr lang="fr"/>
              <a:t>ap Garonne mine</a:t>
            </a:r>
            <a:endParaRPr/>
          </a:p>
        </p:txBody>
      </p:sp>
      <p:pic>
        <p:nvPicPr>
          <p:cNvPr id="375" name="Google Shape;3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850" y="1685400"/>
            <a:ext cx="4983175" cy="25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350" y="1685400"/>
            <a:ext cx="3632650" cy="240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/>
          <p:nvPr>
            <p:ph type="title"/>
          </p:nvPr>
        </p:nvSpPr>
        <p:spPr>
          <a:xfrm>
            <a:off x="548650" y="4276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</a:t>
            </a:r>
            <a:r>
              <a:rPr lang="fr"/>
              <a:t>ouristic place:</a:t>
            </a:r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4000" y="916250"/>
            <a:ext cx="3338125" cy="25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875" y="2019300"/>
            <a:ext cx="4009601" cy="261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 txBox="1"/>
          <p:nvPr/>
        </p:nvSpPr>
        <p:spPr>
          <a:xfrm>
            <a:off x="548650" y="4685700"/>
            <a:ext cx="3276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The Center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85" name="Google Shape;385;p37"/>
          <p:cNvSpPr txBox="1"/>
          <p:nvPr/>
        </p:nvSpPr>
        <p:spPr>
          <a:xfrm>
            <a:off x="5934075" y="3514725"/>
            <a:ext cx="25050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 Garonne beach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</a:t>
            </a:r>
            <a:r>
              <a:rPr lang="fr"/>
              <a:t>atural place :</a:t>
            </a:r>
            <a:endParaRPr/>
          </a:p>
        </p:txBody>
      </p:sp>
      <p:pic>
        <p:nvPicPr>
          <p:cNvPr id="391" name="Google Shape;3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252" y="1102588"/>
            <a:ext cx="2099400" cy="124002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8"/>
          <p:cNvSpPr txBox="1"/>
          <p:nvPr/>
        </p:nvSpPr>
        <p:spPr>
          <a:xfrm>
            <a:off x="5429250" y="4248150"/>
            <a:ext cx="32862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Natural Park ( la Garde - le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Pradet 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93" name="Google Shape;393;p38"/>
          <p:cNvSpPr txBox="1"/>
          <p:nvPr/>
        </p:nvSpPr>
        <p:spPr>
          <a:xfrm>
            <a:off x="420850" y="4485925"/>
            <a:ext cx="43842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Massif of the Colle Noire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94" name="Google Shape;3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00" y="2351350"/>
            <a:ext cx="3823074" cy="20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749" y="2241675"/>
            <a:ext cx="3473250" cy="20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7751" y="292850"/>
            <a:ext cx="3211849" cy="180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b="5803" l="5106" r="20455" t="11291"/>
          <a:stretch/>
        </p:blipFill>
        <p:spPr>
          <a:xfrm>
            <a:off x="2104275" y="468700"/>
            <a:ext cx="4692074" cy="394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2401" y="3686726"/>
            <a:ext cx="392750" cy="39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</a:t>
            </a:r>
            <a:r>
              <a:rPr lang="fr"/>
              <a:t>amily place :</a:t>
            </a:r>
            <a:endParaRPr/>
          </a:p>
        </p:txBody>
      </p:sp>
      <p:sp>
        <p:nvSpPr>
          <p:cNvPr id="402" name="Google Shape;402;p39"/>
          <p:cNvSpPr txBox="1"/>
          <p:nvPr>
            <p:ph idx="1" type="body"/>
          </p:nvPr>
        </p:nvSpPr>
        <p:spPr>
          <a:xfrm>
            <a:off x="311700" y="4151975"/>
            <a:ext cx="8595900" cy="417000"/>
          </a:xfrm>
          <a:prstGeom prst="rect">
            <a:avLst/>
          </a:prstGeom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Jean Jaurès School (closed)		Charles Sandro School</a:t>
            </a:r>
            <a:endParaRPr/>
          </a:p>
        </p:txBody>
      </p:sp>
      <p:pic>
        <p:nvPicPr>
          <p:cNvPr id="403" name="Google Shape;40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524" y="1278806"/>
            <a:ext cx="4048525" cy="268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150" y="1355950"/>
            <a:ext cx="4408325" cy="2330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75" y="1596149"/>
            <a:ext cx="4594198" cy="306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438" y="484113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7438" y="2474963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</a:t>
            </a:r>
            <a:r>
              <a:rPr lang="fr"/>
              <a:t>he Cravero park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</a:t>
            </a:r>
            <a:r>
              <a:rPr lang="fr"/>
              <a:t>he national park of Port-Cros</a:t>
            </a:r>
            <a:endParaRPr/>
          </a:p>
        </p:txBody>
      </p:sp>
      <p:pic>
        <p:nvPicPr>
          <p:cNvPr id="418" name="Google Shape;41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58" y="1824025"/>
            <a:ext cx="4128350" cy="30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9042" y="130925"/>
            <a:ext cx="1386650" cy="13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0525" y="1824024"/>
            <a:ext cx="4579189" cy="30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</a:t>
            </a:r>
            <a:r>
              <a:rPr lang="fr"/>
              <a:t>ocabulary :</a:t>
            </a:r>
            <a:endParaRPr/>
          </a:p>
        </p:txBody>
      </p:sp>
      <p:sp>
        <p:nvSpPr>
          <p:cNvPr id="426" name="Google Shape;426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station balnéaire : seaside resort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mine de cuivre cathode : copper mine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wetlands : zones humides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3"/>
          <p:cNvSpPr txBox="1"/>
          <p:nvPr>
            <p:ph type="ctrTitle"/>
          </p:nvPr>
        </p:nvSpPr>
        <p:spPr>
          <a:xfrm>
            <a:off x="323991" y="255646"/>
            <a:ext cx="3657600" cy="14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u="sng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Diving in Le Pradet</a:t>
            </a:r>
            <a:endParaRPr sz="4000" u="sng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433" name="Google Shape;433;p43"/>
          <p:cNvPicPr preferRelativeResize="0"/>
          <p:nvPr/>
        </p:nvPicPr>
        <p:blipFill rotWithShape="1">
          <a:blip r:embed="rId4">
            <a:alphaModFix/>
          </a:blip>
          <a:srcRect b="0" l="17478" r="0" t="0"/>
          <a:stretch/>
        </p:blipFill>
        <p:spPr>
          <a:xfrm>
            <a:off x="324001" y="1300384"/>
            <a:ext cx="872200" cy="8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 u="sng">
                <a:solidFill>
                  <a:srgbClr val="00FF00"/>
                </a:solidFill>
              </a:rPr>
              <a:t>Instructions :</a:t>
            </a:r>
            <a:endParaRPr b="1" sz="3000" u="sng">
              <a:solidFill>
                <a:srgbClr val="00FF00"/>
              </a:solidFill>
            </a:endParaRPr>
          </a:p>
        </p:txBody>
      </p:sp>
      <p:sp>
        <p:nvSpPr>
          <p:cNvPr id="439" name="Google Shape;439;p44"/>
          <p:cNvSpPr txBox="1"/>
          <p:nvPr>
            <p:ph idx="1" type="body"/>
          </p:nvPr>
        </p:nvSpPr>
        <p:spPr>
          <a:xfrm>
            <a:off x="311700" y="1163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00FFFF"/>
                </a:highlight>
              </a:rPr>
              <a:t>-Do not beat your legs violently to avoid making the fish flee</a:t>
            </a:r>
            <a:endParaRPr>
              <a:solidFill>
                <a:srgbClr val="000000"/>
              </a:solidFill>
              <a:highlight>
                <a:srgbClr val="00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00FFFF"/>
                </a:highlight>
              </a:rPr>
              <a:t>-Spit in the mask to prevent fogging</a:t>
            </a:r>
            <a:endParaRPr>
              <a:solidFill>
                <a:srgbClr val="000000"/>
              </a:solidFill>
              <a:highlight>
                <a:srgbClr val="00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00FFFF"/>
                </a:highlight>
              </a:rPr>
              <a:t>-Blow through the nose to remove the water in the mask and unzip</a:t>
            </a:r>
            <a:endParaRPr>
              <a:solidFill>
                <a:srgbClr val="000000"/>
              </a:solidFill>
              <a:highlight>
                <a:srgbClr val="00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00FFFF"/>
                </a:highlight>
              </a:rPr>
              <a:t>-Watch out for jellyfish</a:t>
            </a:r>
            <a:endParaRPr>
              <a:solidFill>
                <a:srgbClr val="000000"/>
              </a:solidFill>
              <a:highlight>
                <a:srgbClr val="00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00FFFF"/>
                </a:highlight>
              </a:rPr>
              <a:t>-Rinse all equipment before changing</a:t>
            </a:r>
            <a:endParaRPr>
              <a:solidFill>
                <a:srgbClr val="000000"/>
              </a:solidFill>
              <a:highlight>
                <a:srgbClr val="00FFFF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45" name="Google Shape;445;p45"/>
          <p:cNvSpPr txBox="1"/>
          <p:nvPr>
            <p:ph type="title"/>
          </p:nvPr>
        </p:nvSpPr>
        <p:spPr>
          <a:xfrm>
            <a:off x="311700" y="435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u="sng">
                <a:solidFill>
                  <a:srgbClr val="FFFFFF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Equipment :</a:t>
            </a:r>
            <a:endParaRPr sz="3600" u="sng">
              <a:solidFill>
                <a:srgbClr val="FFFFFF"/>
              </a:solidFill>
              <a:latin typeface="Spectral Medium"/>
              <a:ea typeface="Spectral Medium"/>
              <a:cs typeface="Spectral Medium"/>
              <a:sym typeface="Spectral Medium"/>
            </a:endParaRPr>
          </a:p>
        </p:txBody>
      </p:sp>
      <p:sp>
        <p:nvSpPr>
          <p:cNvPr id="446" name="Google Shape;446;p45"/>
          <p:cNvSpPr txBox="1"/>
          <p:nvPr>
            <p:ph idx="1" type="body"/>
          </p:nvPr>
        </p:nvSpPr>
        <p:spPr>
          <a:xfrm>
            <a:off x="120000" y="12099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pectral"/>
              <a:buChar char="-"/>
            </a:pPr>
            <a:r>
              <a:rPr lang="fr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wet suit 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pectral"/>
              <a:buChar char="-"/>
            </a:pPr>
            <a:r>
              <a:rPr lang="fr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goggles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pectral"/>
              <a:buChar char="-"/>
            </a:pPr>
            <a:r>
              <a:rPr lang="fr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fins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pectral"/>
              <a:buChar char="-"/>
            </a:pPr>
            <a:r>
              <a:rPr lang="fr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buoy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pectral"/>
              <a:buChar char="-"/>
            </a:pPr>
            <a:r>
              <a:rPr lang="fr" sz="3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 snorkel</a:t>
            </a:r>
            <a:endParaRPr sz="3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>
                <a:solidFill>
                  <a:srgbClr val="00FF00"/>
                </a:solidFill>
              </a:rPr>
              <a:t>Getting ready to </a:t>
            </a:r>
            <a:r>
              <a:rPr b="1" lang="fr" u="sng">
                <a:solidFill>
                  <a:srgbClr val="00FF00"/>
                </a:solidFill>
              </a:rPr>
              <a:t>dive :</a:t>
            </a:r>
            <a:endParaRPr b="1" u="sng">
              <a:solidFill>
                <a:srgbClr val="00FF00"/>
              </a:solidFill>
            </a:endParaRPr>
          </a:p>
        </p:txBody>
      </p:sp>
      <p:sp>
        <p:nvSpPr>
          <p:cNvPr id="452" name="Google Shape;452;p46"/>
          <p:cNvSpPr txBox="1"/>
          <p:nvPr>
            <p:ph idx="1" type="body"/>
          </p:nvPr>
        </p:nvSpPr>
        <p:spPr>
          <a:xfrm>
            <a:off x="311700" y="1275975"/>
            <a:ext cx="8731500" cy="36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FFFFFF"/>
                </a:highlight>
              </a:rPr>
              <a:t>-Put the west suit on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FFFFFF"/>
                </a:highlight>
              </a:rPr>
              <a:t>- Take the goggles and fins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FFFFFF"/>
                </a:highlight>
              </a:rPr>
              <a:t>-Go to the beach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FFFFFF"/>
                </a:highlight>
              </a:rPr>
              <a:t>-Spit in the mask and rinse it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>
                <a:solidFill>
                  <a:srgbClr val="000000"/>
                </a:solidFill>
                <a:highlight>
                  <a:srgbClr val="FFFFFF"/>
                </a:highlight>
              </a:rPr>
              <a:t>-Sit down and put the palms on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/>
          <p:nvPr/>
        </p:nvSpPr>
        <p:spPr>
          <a:xfrm>
            <a:off x="133050" y="3346102"/>
            <a:ext cx="31923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“Without water, we can’t live : so we don’t have to fear the water”</a:t>
            </a:r>
            <a:endParaRPr sz="18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58" name="Google Shape;458;p47"/>
          <p:cNvSpPr txBox="1"/>
          <p:nvPr/>
        </p:nvSpPr>
        <p:spPr>
          <a:xfrm>
            <a:off x="2619358" y="4443542"/>
            <a:ext cx="8322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Léni</a:t>
            </a:r>
            <a:endParaRPr sz="24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59" name="Google Shape;4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7"/>
          <p:cNvSpPr txBox="1"/>
          <p:nvPr/>
        </p:nvSpPr>
        <p:spPr>
          <a:xfrm>
            <a:off x="778205" y="3536940"/>
            <a:ext cx="30039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“I’m afraid of walking on an urchin and to hurt my feet”</a:t>
            </a:r>
            <a:endParaRPr sz="24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1" name="Google Shape;461;p47"/>
          <p:cNvSpPr txBox="1"/>
          <p:nvPr/>
        </p:nvSpPr>
        <p:spPr>
          <a:xfrm>
            <a:off x="464100" y="2061850"/>
            <a:ext cx="30039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“The wetsuit was as tight as a sausage”</a:t>
            </a:r>
            <a:endParaRPr sz="24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2" name="Google Shape;462;p47"/>
          <p:cNvSpPr txBox="1"/>
          <p:nvPr/>
        </p:nvSpPr>
        <p:spPr>
          <a:xfrm>
            <a:off x="3636011" y="1797188"/>
            <a:ext cx="5088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“Without the water, we can’t live : so we don’t have to fear the water”</a:t>
            </a:r>
            <a:endParaRPr sz="24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3" name="Google Shape;463;p47"/>
          <p:cNvSpPr txBox="1"/>
          <p:nvPr/>
        </p:nvSpPr>
        <p:spPr>
          <a:xfrm>
            <a:off x="5636099" y="3346091"/>
            <a:ext cx="3088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“I was afraid that the water might be cold”</a:t>
            </a:r>
            <a:endParaRPr sz="24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4" name="Google Shape;464;p47"/>
          <p:cNvSpPr txBox="1"/>
          <p:nvPr/>
        </p:nvSpPr>
        <p:spPr>
          <a:xfrm>
            <a:off x="4880450" y="456775"/>
            <a:ext cx="30039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“I was hungry”</a:t>
            </a:r>
            <a:endParaRPr sz="3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5" name="Google Shape;465;p47"/>
          <p:cNvSpPr txBox="1"/>
          <p:nvPr/>
        </p:nvSpPr>
        <p:spPr>
          <a:xfrm>
            <a:off x="464100" y="422425"/>
            <a:ext cx="2530200" cy="6771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u="sng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Interviews :</a:t>
            </a:r>
            <a:endParaRPr sz="3600" u="sng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6" name="Google Shape;466;p47"/>
          <p:cNvSpPr txBox="1"/>
          <p:nvPr/>
        </p:nvSpPr>
        <p:spPr>
          <a:xfrm>
            <a:off x="2267400" y="2921800"/>
            <a:ext cx="7269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Lalie</a:t>
            </a:r>
            <a:endParaRPr sz="18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7" name="Google Shape;467;p47"/>
          <p:cNvSpPr txBox="1"/>
          <p:nvPr/>
        </p:nvSpPr>
        <p:spPr>
          <a:xfrm>
            <a:off x="2917275" y="4496050"/>
            <a:ext cx="10257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Lalie</a:t>
            </a:r>
            <a:endParaRPr sz="18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8" name="Google Shape;468;p47"/>
          <p:cNvSpPr txBox="1"/>
          <p:nvPr/>
        </p:nvSpPr>
        <p:spPr>
          <a:xfrm>
            <a:off x="6706975" y="1007800"/>
            <a:ext cx="6216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Léni</a:t>
            </a:r>
            <a:endParaRPr sz="18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9" name="Google Shape;469;p47"/>
          <p:cNvSpPr txBox="1"/>
          <p:nvPr/>
        </p:nvSpPr>
        <p:spPr>
          <a:xfrm>
            <a:off x="6590200" y="2704550"/>
            <a:ext cx="6216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Léni</a:t>
            </a:r>
            <a:endParaRPr sz="18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70" name="Google Shape;470;p47"/>
          <p:cNvSpPr txBox="1"/>
          <p:nvPr/>
        </p:nvSpPr>
        <p:spPr>
          <a:xfrm>
            <a:off x="7211800" y="4112875"/>
            <a:ext cx="13581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Audren</a:t>
            </a:r>
            <a:endParaRPr sz="18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8"/>
          <p:cNvSpPr txBox="1"/>
          <p:nvPr>
            <p:ph type="title"/>
          </p:nvPr>
        </p:nvSpPr>
        <p:spPr>
          <a:xfrm>
            <a:off x="311700" y="445025"/>
            <a:ext cx="832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Translation and important words :</a:t>
            </a:r>
            <a:endParaRPr u="sng">
              <a:solidFill>
                <a:schemeClr val="lt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76" name="Google Shape;476;p48"/>
          <p:cNvSpPr txBox="1"/>
          <p:nvPr>
            <p:ph idx="1" type="body"/>
          </p:nvPr>
        </p:nvSpPr>
        <p:spPr>
          <a:xfrm>
            <a:off x="311700" y="1162050"/>
            <a:ext cx="8520600" cy="36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pectral"/>
              <a:buChar char="-"/>
            </a:pPr>
            <a:r>
              <a:rPr lang="fr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buoy : bouée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pectral"/>
              <a:buChar char="-"/>
            </a:pPr>
            <a:r>
              <a:rPr lang="fr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goggles : masque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pectral"/>
              <a:buChar char="-"/>
            </a:pPr>
            <a:r>
              <a:rPr lang="fr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fins : palmes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pectral"/>
              <a:buChar char="-"/>
            </a:pPr>
            <a:r>
              <a:rPr lang="fr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wetsuit : combinaison de plongée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pectral"/>
              <a:buChar char="-"/>
            </a:pPr>
            <a:r>
              <a:rPr lang="fr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 snorkel : un tuba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pectral"/>
              <a:buChar char="-"/>
            </a:pPr>
            <a:r>
              <a:rPr lang="fr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to spit : cracher 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pectral"/>
              <a:buChar char="-"/>
            </a:pPr>
            <a:r>
              <a:rPr lang="fr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sore foot : mal au pied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pectral"/>
              <a:buChar char="-"/>
            </a:pPr>
            <a:r>
              <a:rPr lang="fr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a few : certains, quelques un</a:t>
            </a:r>
            <a:endParaRPr sz="20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pectral"/>
              <a:buChar char="-"/>
            </a:pPr>
            <a:r>
              <a:rPr lang="fr" sz="2000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the testimonials : les témoignages</a:t>
            </a:r>
            <a:r>
              <a:rPr lang="fr">
                <a:solidFill>
                  <a:srgbClr val="FFFFFF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endParaRPr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/>
          </a:blip>
          <a:srcRect b="19126" l="5383" r="0" t="0"/>
          <a:stretch/>
        </p:blipFill>
        <p:spPr>
          <a:xfrm>
            <a:off x="1710725" y="218725"/>
            <a:ext cx="5722550" cy="39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/>
        </p:nvSpPr>
        <p:spPr>
          <a:xfrm>
            <a:off x="1846050" y="4246800"/>
            <a:ext cx="54519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Garonne  beach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43°05’26”N  6°01’26”E  </a:t>
            </a:r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5675" y="152400"/>
            <a:ext cx="28575" cy="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 txBox="1"/>
          <p:nvPr/>
        </p:nvSpPr>
        <p:spPr>
          <a:xfrm>
            <a:off x="1190850" y="461975"/>
            <a:ext cx="67623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u="sng"/>
              <a:t>Observation of marine fauna and flora :</a:t>
            </a:r>
            <a:endParaRPr sz="2800" u="sng"/>
          </a:p>
        </p:txBody>
      </p:sp>
      <p:sp>
        <p:nvSpPr>
          <p:cNvPr id="482" name="Google Shape;482;p49"/>
          <p:cNvSpPr txBox="1"/>
          <p:nvPr/>
        </p:nvSpPr>
        <p:spPr>
          <a:xfrm>
            <a:off x="6771900" y="3850625"/>
            <a:ext cx="21138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VENABLES Zoé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PILHAN  Audren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CHAMBON Ornella</a:t>
            </a:r>
            <a:endParaRPr/>
          </a:p>
        </p:txBody>
      </p:sp>
      <p:pic>
        <p:nvPicPr>
          <p:cNvPr id="483" name="Google Shape;4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775" y="1454169"/>
            <a:ext cx="4237200" cy="2235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Summary :</a:t>
            </a:r>
            <a:endParaRPr u="sng"/>
          </a:p>
        </p:txBody>
      </p:sp>
      <p:sp>
        <p:nvSpPr>
          <p:cNvPr id="489" name="Google Shape;489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1- Presentation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2- About the sea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3- About the fauna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4- About the flora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descr="Afficher l’image source" id="490" name="Google Shape;49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1650" y="1017725"/>
            <a:ext cx="5200650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1"/>
          <p:cNvSpPr txBox="1"/>
          <p:nvPr>
            <p:ph type="title"/>
          </p:nvPr>
        </p:nvSpPr>
        <p:spPr>
          <a:xfrm>
            <a:off x="2717350" y="410675"/>
            <a:ext cx="3251100" cy="6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u="sng">
                <a:solidFill>
                  <a:srgbClr val="000000"/>
                </a:solidFill>
              </a:rPr>
              <a:t>Presentation</a:t>
            </a:r>
            <a:endParaRPr u="sng">
              <a:solidFill>
                <a:srgbClr val="000000"/>
              </a:solidFill>
            </a:endParaRPr>
          </a:p>
        </p:txBody>
      </p:sp>
      <p:pic>
        <p:nvPicPr>
          <p:cNvPr id="496" name="Google Shape;49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732" y="1580932"/>
            <a:ext cx="4159775" cy="25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2"/>
          <p:cNvSpPr txBox="1"/>
          <p:nvPr>
            <p:ph type="title"/>
          </p:nvPr>
        </p:nvSpPr>
        <p:spPr>
          <a:xfrm>
            <a:off x="3519225" y="456475"/>
            <a:ext cx="1968000" cy="5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u="sng">
                <a:solidFill>
                  <a:srgbClr val="000000"/>
                </a:solidFill>
              </a:rPr>
              <a:t>The sea</a:t>
            </a:r>
            <a:endParaRPr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2"/>
          <p:cNvSpPr txBox="1"/>
          <p:nvPr/>
        </p:nvSpPr>
        <p:spPr>
          <a:xfrm>
            <a:off x="621725" y="1559075"/>
            <a:ext cx="6102300" cy="2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-water rather clear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-seaweed and shells, sand and rock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-the depth : 3 to 5 meters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-the area : around 150 meters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descr="Afficher l’image source" id="503" name="Google Shape;50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59081"/>
            <a:ext cx="4267200" cy="252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flip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3"/>
          <p:cNvSpPr txBox="1"/>
          <p:nvPr>
            <p:ph type="title"/>
          </p:nvPr>
        </p:nvSpPr>
        <p:spPr>
          <a:xfrm>
            <a:off x="0" y="1361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The fauna</a:t>
            </a:r>
            <a:endParaRPr u="sng"/>
          </a:p>
        </p:txBody>
      </p:sp>
      <p:pic>
        <p:nvPicPr>
          <p:cNvPr id="509" name="Google Shape;509;p53"/>
          <p:cNvPicPr preferRelativeResize="0"/>
          <p:nvPr/>
        </p:nvPicPr>
        <p:blipFill rotWithShape="1">
          <a:blip r:embed="rId3">
            <a:alphaModFix/>
          </a:blip>
          <a:srcRect b="0" l="0" r="0" t="8466"/>
          <a:stretch/>
        </p:blipFill>
        <p:spPr>
          <a:xfrm>
            <a:off x="189874" y="1086738"/>
            <a:ext cx="2171780" cy="14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3"/>
          <p:cNvPicPr preferRelativeResize="0"/>
          <p:nvPr/>
        </p:nvPicPr>
        <p:blipFill rotWithShape="1">
          <a:blip r:embed="rId4">
            <a:alphaModFix/>
          </a:blip>
          <a:srcRect b="0" l="0" r="28795" t="19659"/>
          <a:stretch/>
        </p:blipFill>
        <p:spPr>
          <a:xfrm>
            <a:off x="2483200" y="1080837"/>
            <a:ext cx="2171775" cy="15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3"/>
          <p:cNvSpPr txBox="1"/>
          <p:nvPr/>
        </p:nvSpPr>
        <p:spPr>
          <a:xfrm>
            <a:off x="3003450" y="2553800"/>
            <a:ext cx="12531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Jellyfish</a:t>
            </a:r>
            <a:endParaRPr sz="1600"/>
          </a:p>
        </p:txBody>
      </p:sp>
      <p:sp>
        <p:nvSpPr>
          <p:cNvPr id="512" name="Google Shape;512;p53"/>
          <p:cNvSpPr txBox="1"/>
          <p:nvPr/>
        </p:nvSpPr>
        <p:spPr>
          <a:xfrm>
            <a:off x="814113" y="2577650"/>
            <a:ext cx="11670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Octopus</a:t>
            </a:r>
            <a:endParaRPr sz="1600"/>
          </a:p>
        </p:txBody>
      </p:sp>
      <p:pic>
        <p:nvPicPr>
          <p:cNvPr id="513" name="Google Shape;513;p53"/>
          <p:cNvPicPr preferRelativeResize="0"/>
          <p:nvPr/>
        </p:nvPicPr>
        <p:blipFill rotWithShape="1">
          <a:blip r:embed="rId5">
            <a:alphaModFix/>
          </a:blip>
          <a:srcRect b="7842" l="0" r="12303" t="0"/>
          <a:stretch/>
        </p:blipFill>
        <p:spPr>
          <a:xfrm>
            <a:off x="4776525" y="1080825"/>
            <a:ext cx="2052775" cy="1502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3"/>
          <p:cNvSpPr txBox="1"/>
          <p:nvPr/>
        </p:nvSpPr>
        <p:spPr>
          <a:xfrm>
            <a:off x="5363388" y="2553800"/>
            <a:ext cx="11670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  Moray</a:t>
            </a:r>
            <a:endParaRPr sz="1600"/>
          </a:p>
        </p:txBody>
      </p:sp>
      <p:pic>
        <p:nvPicPr>
          <p:cNvPr id="515" name="Google Shape;515;p53"/>
          <p:cNvPicPr preferRelativeResize="0"/>
          <p:nvPr/>
        </p:nvPicPr>
        <p:blipFill rotWithShape="1">
          <a:blip r:embed="rId6">
            <a:alphaModFix/>
          </a:blip>
          <a:srcRect b="0" l="20710" r="0" t="0"/>
          <a:stretch/>
        </p:blipFill>
        <p:spPr>
          <a:xfrm>
            <a:off x="7025700" y="1086750"/>
            <a:ext cx="1942375" cy="1502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3"/>
          <p:cNvSpPr txBox="1"/>
          <p:nvPr/>
        </p:nvSpPr>
        <p:spPr>
          <a:xfrm>
            <a:off x="7374500" y="2592075"/>
            <a:ext cx="9660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Starfish</a:t>
            </a:r>
            <a:endParaRPr sz="1600"/>
          </a:p>
        </p:txBody>
      </p:sp>
      <p:sp>
        <p:nvSpPr>
          <p:cNvPr id="517" name="Google Shape;517;p53"/>
          <p:cNvSpPr txBox="1"/>
          <p:nvPr/>
        </p:nvSpPr>
        <p:spPr>
          <a:xfrm>
            <a:off x="533650" y="4476350"/>
            <a:ext cx="15336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Sea cucumber</a:t>
            </a:r>
            <a:endParaRPr sz="1600"/>
          </a:p>
        </p:txBody>
      </p:sp>
      <p:pic>
        <p:nvPicPr>
          <p:cNvPr id="518" name="Google Shape;518;p53"/>
          <p:cNvPicPr preferRelativeResize="0"/>
          <p:nvPr/>
        </p:nvPicPr>
        <p:blipFill rotWithShape="1">
          <a:blip r:embed="rId7">
            <a:alphaModFix/>
          </a:blip>
          <a:srcRect b="6988" l="10434" r="0" t="10889"/>
          <a:stretch/>
        </p:blipFill>
        <p:spPr>
          <a:xfrm>
            <a:off x="2400800" y="2955525"/>
            <a:ext cx="2052775" cy="156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3"/>
          <p:cNvSpPr txBox="1"/>
          <p:nvPr/>
        </p:nvSpPr>
        <p:spPr>
          <a:xfrm>
            <a:off x="2859900" y="4533750"/>
            <a:ext cx="11670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Sea urchin</a:t>
            </a:r>
            <a:endParaRPr sz="1600"/>
          </a:p>
        </p:txBody>
      </p:sp>
      <p:pic>
        <p:nvPicPr>
          <p:cNvPr id="520" name="Google Shape;520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375" y="2955525"/>
            <a:ext cx="2052775" cy="15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3"/>
          <p:cNvSpPr txBox="1"/>
          <p:nvPr/>
        </p:nvSpPr>
        <p:spPr>
          <a:xfrm>
            <a:off x="4819550" y="4524900"/>
            <a:ext cx="18720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1"/>
                </a:solidFill>
              </a:rPr>
              <a:t>Salema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descr="Afficher l’image source" id="522" name="Google Shape;522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6150" y="2967375"/>
            <a:ext cx="2171776" cy="150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ficher l’image source" id="523" name="Google Shape;523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70500" y="2967375"/>
            <a:ext cx="2052775" cy="154596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53"/>
          <p:cNvSpPr txBox="1"/>
          <p:nvPr/>
        </p:nvSpPr>
        <p:spPr>
          <a:xfrm>
            <a:off x="6970500" y="4569300"/>
            <a:ext cx="1872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Peacock wrasse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14:gallery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4"/>
          <p:cNvSpPr txBox="1"/>
          <p:nvPr>
            <p:ph type="title"/>
          </p:nvPr>
        </p:nvSpPr>
        <p:spPr>
          <a:xfrm>
            <a:off x="0" y="-30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The flora</a:t>
            </a:r>
            <a:endParaRPr u="sng"/>
          </a:p>
        </p:txBody>
      </p:sp>
      <p:pic>
        <p:nvPicPr>
          <p:cNvPr id="530" name="Google Shape;53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88" y="719825"/>
            <a:ext cx="2228625" cy="148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4"/>
          <p:cNvSpPr txBox="1"/>
          <p:nvPr/>
        </p:nvSpPr>
        <p:spPr>
          <a:xfrm>
            <a:off x="-12" y="2352075"/>
            <a:ext cx="26685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posidonia : the lung of the sea</a:t>
            </a:r>
            <a:endParaRPr/>
          </a:p>
        </p:txBody>
      </p:sp>
      <p:pic>
        <p:nvPicPr>
          <p:cNvPr id="532" name="Google Shape;53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588" y="719825"/>
            <a:ext cx="1955489" cy="15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4"/>
          <p:cNvSpPr txBox="1"/>
          <p:nvPr/>
        </p:nvSpPr>
        <p:spPr>
          <a:xfrm>
            <a:off x="2915053" y="2377125"/>
            <a:ext cx="1500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peacock alga</a:t>
            </a:r>
            <a:endParaRPr/>
          </a:p>
        </p:txBody>
      </p:sp>
      <p:pic>
        <p:nvPicPr>
          <p:cNvPr id="534" name="Google Shape;53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948" y="719825"/>
            <a:ext cx="2090624" cy="15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4"/>
          <p:cNvSpPr txBox="1"/>
          <p:nvPr/>
        </p:nvSpPr>
        <p:spPr>
          <a:xfrm>
            <a:off x="4887500" y="2352075"/>
            <a:ext cx="1262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cystoseira</a:t>
            </a:r>
            <a:endParaRPr/>
          </a:p>
        </p:txBody>
      </p:sp>
      <p:pic>
        <p:nvPicPr>
          <p:cNvPr id="536" name="Google Shape;536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7450" y="676875"/>
            <a:ext cx="2090624" cy="156797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4"/>
          <p:cNvSpPr txBox="1"/>
          <p:nvPr/>
        </p:nvSpPr>
        <p:spPr>
          <a:xfrm>
            <a:off x="2515575" y="3698825"/>
            <a:ext cx="55095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4"/>
          <p:cNvSpPr txBox="1"/>
          <p:nvPr/>
        </p:nvSpPr>
        <p:spPr>
          <a:xfrm>
            <a:off x="7321413" y="2423175"/>
            <a:ext cx="12627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ball codium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9DAF8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5"/>
          <p:cNvSpPr txBox="1"/>
          <p:nvPr>
            <p:ph type="ctrTitle"/>
          </p:nvPr>
        </p:nvSpPr>
        <p:spPr>
          <a:xfrm>
            <a:off x="1224075" y="0"/>
            <a:ext cx="6331500" cy="2855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Impressions afterwards ?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Difficulties 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44" name="Google Shape;544;p55"/>
          <p:cNvSpPr txBox="1"/>
          <p:nvPr>
            <p:ph idx="1" type="subTitle"/>
          </p:nvPr>
        </p:nvSpPr>
        <p:spPr>
          <a:xfrm>
            <a:off x="2418942" y="3248025"/>
            <a:ext cx="6331500" cy="12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Summary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6"/>
          <p:cNvSpPr txBox="1"/>
          <p:nvPr>
            <p:ph idx="1" type="body"/>
          </p:nvPr>
        </p:nvSpPr>
        <p:spPr>
          <a:xfrm>
            <a:off x="378675" y="1248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/>
              <a:t>1) People’s impressions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3000"/>
              <a:t>2) survey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3000"/>
              <a:t>3) vocabulary</a:t>
            </a:r>
            <a:endParaRPr sz="3000"/>
          </a:p>
        </p:txBody>
      </p:sp>
      <p:pic>
        <p:nvPicPr>
          <p:cNvPr id="551" name="Google Shape;55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31075"/>
            <a:ext cx="4265924" cy="30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Q1. Have you ever done scuba diving before ?</a:t>
            </a:r>
            <a:endParaRPr/>
          </a:p>
        </p:txBody>
      </p:sp>
      <p:sp>
        <p:nvSpPr>
          <p:cNvPr id="557" name="Google Shape;557;p57"/>
          <p:cNvSpPr txBox="1"/>
          <p:nvPr>
            <p:ph idx="1" type="body"/>
          </p:nvPr>
        </p:nvSpPr>
        <p:spPr>
          <a:xfrm>
            <a:off x="240026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400"/>
              <a:t>    Most of the class had done scuba diving before this school trip.</a:t>
            </a:r>
            <a:endParaRPr sz="2400"/>
          </a:p>
        </p:txBody>
      </p:sp>
      <p:pic>
        <p:nvPicPr>
          <p:cNvPr id="558" name="Google Shape;55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4749" y="2530075"/>
            <a:ext cx="3174526" cy="206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Q2. Did you like it ? Why ?</a:t>
            </a:r>
            <a:endParaRPr/>
          </a:p>
        </p:txBody>
      </p:sp>
      <p:sp>
        <p:nvSpPr>
          <p:cNvPr id="564" name="Google Shape;564;p58"/>
          <p:cNvSpPr txBox="1"/>
          <p:nvPr>
            <p:ph idx="1" type="body"/>
          </p:nvPr>
        </p:nvSpPr>
        <p:spPr>
          <a:xfrm>
            <a:off x="311700" y="13629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People liked the scuba diving teachers because they were cool.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400"/>
              <a:t>People can get to know each other and make friends .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2400"/>
              <a:t>We discovered a lot of new things like fish, star fish, and octopus.</a:t>
            </a:r>
            <a:endParaRPr sz="2400"/>
          </a:p>
        </p:txBody>
      </p:sp>
      <p:pic>
        <p:nvPicPr>
          <p:cNvPr id="565" name="Google Shape;56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375" y="3499025"/>
            <a:ext cx="2391250" cy="144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/>
        </p:nvSpPr>
        <p:spPr>
          <a:xfrm>
            <a:off x="2104225" y="4524175"/>
            <a:ext cx="13104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2017</a:t>
            </a:r>
            <a:endParaRPr/>
          </a:p>
        </p:txBody>
      </p:sp>
      <p:sp>
        <p:nvSpPr>
          <p:cNvPr id="187" name="Google Shape;187;p23"/>
          <p:cNvSpPr txBox="1"/>
          <p:nvPr/>
        </p:nvSpPr>
        <p:spPr>
          <a:xfrm>
            <a:off x="5528500" y="4524175"/>
            <a:ext cx="11574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1950</a:t>
            </a:r>
            <a:endParaRPr/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3">
            <a:alphaModFix/>
          </a:blip>
          <a:srcRect b="3867" l="0" r="5589" t="22456"/>
          <a:stretch/>
        </p:blipFill>
        <p:spPr>
          <a:xfrm>
            <a:off x="1013200" y="420850"/>
            <a:ext cx="6572749" cy="410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Q3 Would you want to do it again ?</a:t>
            </a:r>
            <a:endParaRPr/>
          </a:p>
        </p:txBody>
      </p:sp>
      <p:sp>
        <p:nvSpPr>
          <p:cNvPr id="571" name="Google Shape;571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Most of the class wants to do scuba diving again because it was really funny !</a:t>
            </a:r>
            <a:endParaRPr/>
          </a:p>
        </p:txBody>
      </p:sp>
      <p:pic>
        <p:nvPicPr>
          <p:cNvPr id="572" name="Google Shape;57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8675" y="3038175"/>
            <a:ext cx="2105313" cy="2105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Q4 What was your favorite part ?</a:t>
            </a:r>
            <a:endParaRPr/>
          </a:p>
        </p:txBody>
      </p:sp>
      <p:sp>
        <p:nvSpPr>
          <p:cNvPr id="578" name="Google Shape;578;p60"/>
          <p:cNvSpPr txBox="1"/>
          <p:nvPr>
            <p:ph idx="1" type="body"/>
          </p:nvPr>
        </p:nvSpPr>
        <p:spPr>
          <a:xfrm>
            <a:off x="311700" y="11046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For a part of the class it was the scuba diving but others really liked the trash part.</a:t>
            </a:r>
            <a:endParaRPr/>
          </a:p>
        </p:txBody>
      </p:sp>
      <p:pic>
        <p:nvPicPr>
          <p:cNvPr id="579" name="Google Shape;57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250" y="1788650"/>
            <a:ext cx="3690825" cy="24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425" y="1788650"/>
            <a:ext cx="3477450" cy="260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1"/>
          <p:cNvSpPr txBox="1"/>
          <p:nvPr>
            <p:ph type="title"/>
          </p:nvPr>
        </p:nvSpPr>
        <p:spPr>
          <a:xfrm>
            <a:off x="311700" y="49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Q5 Did you have difficulties ?</a:t>
            </a:r>
            <a:endParaRPr/>
          </a:p>
        </p:txBody>
      </p:sp>
      <p:sp>
        <p:nvSpPr>
          <p:cNvPr id="586" name="Google Shape;586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the </a:t>
            </a:r>
            <a:r>
              <a:rPr lang="fr"/>
              <a:t>fins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diving was difficult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the water was cold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it was hard to breathe with a snorkel</a:t>
            </a:r>
            <a:endParaRPr/>
          </a:p>
        </p:txBody>
      </p:sp>
      <p:pic>
        <p:nvPicPr>
          <p:cNvPr id="587" name="Google Shape;58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2825" y="2970750"/>
            <a:ext cx="2574975" cy="142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6800" y="3153800"/>
            <a:ext cx="1568625" cy="156862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61"/>
          <p:cNvSpPr txBox="1"/>
          <p:nvPr/>
        </p:nvSpPr>
        <p:spPr>
          <a:xfrm rot="1109739">
            <a:off x="5062955" y="3190170"/>
            <a:ext cx="895558" cy="6279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Lato"/>
                <a:ea typeface="Lato"/>
                <a:cs typeface="Lato"/>
                <a:sym typeface="Lato"/>
              </a:rPr>
              <a:t>it’s very cold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0" name="Google Shape;590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6200" y="3290665"/>
            <a:ext cx="1048500" cy="129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2688" y="3202113"/>
            <a:ext cx="689300" cy="103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Survey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Do you agree ?</a:t>
            </a:r>
            <a:endParaRPr/>
          </a:p>
        </p:txBody>
      </p:sp>
      <p:pic>
        <p:nvPicPr>
          <p:cNvPr descr="Afficher l’image source" id="598" name="Google Shape;59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2638" y="2098038"/>
            <a:ext cx="2996824" cy="19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3"/>
          <p:cNvSpPr txBox="1"/>
          <p:nvPr>
            <p:ph type="title"/>
          </p:nvPr>
        </p:nvSpPr>
        <p:spPr>
          <a:xfrm>
            <a:off x="2284150" y="719550"/>
            <a:ext cx="6321600" cy="10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Vocabulary</a:t>
            </a:r>
            <a:endParaRPr/>
          </a:p>
        </p:txBody>
      </p:sp>
      <p:sp>
        <p:nvSpPr>
          <p:cNvPr id="604" name="Google Shape;604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fins : palmes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400"/>
              <a:t>snorkel : tuba</a:t>
            </a:r>
            <a:r>
              <a:rPr lang="fr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400"/>
              <a:t>survey : sondage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Afficher l’image source" id="605" name="Google Shape;6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544" y="1139869"/>
            <a:ext cx="1013400" cy="101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ficher l’image source" id="606" name="Google Shape;60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549" y="2194624"/>
            <a:ext cx="1013400" cy="101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ficher l’image source" id="607" name="Google Shape;60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3256" y="3610897"/>
            <a:ext cx="1087900" cy="11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4"/>
          <p:cNvSpPr txBox="1"/>
          <p:nvPr>
            <p:ph type="ctrTitle"/>
          </p:nvPr>
        </p:nvSpPr>
        <p:spPr>
          <a:xfrm>
            <a:off x="-1333950" y="380988"/>
            <a:ext cx="8520600" cy="269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Waste Collection</a:t>
            </a:r>
            <a:endParaRPr sz="6000"/>
          </a:p>
        </p:txBody>
      </p:sp>
      <p:sp>
        <p:nvSpPr>
          <p:cNvPr id="613" name="Google Shape;613;p64"/>
          <p:cNvSpPr txBox="1"/>
          <p:nvPr>
            <p:ph idx="1" type="subTitle"/>
          </p:nvPr>
        </p:nvSpPr>
        <p:spPr>
          <a:xfrm>
            <a:off x="130475" y="3904350"/>
            <a:ext cx="8520600" cy="7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Pacifico"/>
                <a:ea typeface="Pacifico"/>
                <a:cs typeface="Pacifico"/>
                <a:sym typeface="Pacifico"/>
              </a:rPr>
              <a:t>Martin Zoé, Neves Manon, Escudero Lola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14" name="Google Shape;61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4875" y="615175"/>
            <a:ext cx="2806201" cy="24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5"/>
          <p:cNvSpPr txBox="1"/>
          <p:nvPr>
            <p:ph type="title"/>
          </p:nvPr>
        </p:nvSpPr>
        <p:spPr>
          <a:xfrm>
            <a:off x="124350" y="181725"/>
            <a:ext cx="8818800" cy="480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20" name="Google Shape;620;p65"/>
          <p:cNvSpPr txBox="1"/>
          <p:nvPr/>
        </p:nvSpPr>
        <p:spPr>
          <a:xfrm>
            <a:off x="210425" y="296525"/>
            <a:ext cx="8598900" cy="46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u="sng">
                <a:latin typeface="Pacifico"/>
                <a:ea typeface="Pacifico"/>
                <a:cs typeface="Pacifico"/>
                <a:sym typeface="Pacifico"/>
              </a:rPr>
              <a:t>Presentation : </a:t>
            </a:r>
            <a:endParaRPr sz="1800" u="sng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Pacifico"/>
                <a:ea typeface="Pacifico"/>
                <a:cs typeface="Pacifico"/>
                <a:sym typeface="Pacifico"/>
              </a:rPr>
              <a:t>The Garonne beach is located in Le Pradet.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21" name="Google Shape;62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7275" y="564325"/>
            <a:ext cx="2490675" cy="26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5"/>
          <p:cNvSpPr txBox="1"/>
          <p:nvPr/>
        </p:nvSpPr>
        <p:spPr>
          <a:xfrm>
            <a:off x="4321423" y="3577225"/>
            <a:ext cx="46791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Pacifico"/>
                <a:ea typeface="Pacifico"/>
                <a:cs typeface="Pacifico"/>
                <a:sym typeface="Pacifico"/>
              </a:rPr>
              <a:t>The Garonne beach is unfortunately polluted by humans.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23" name="Google Shape;62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25" y="2042075"/>
            <a:ext cx="3883325" cy="21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u="sng">
                <a:latin typeface="Pacifico"/>
                <a:ea typeface="Pacifico"/>
                <a:cs typeface="Pacifico"/>
                <a:sym typeface="Pacifico"/>
              </a:rPr>
              <a:t>Our Job : </a:t>
            </a:r>
            <a:endParaRPr b="0" sz="24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29" name="Google Shape;629;p66"/>
          <p:cNvSpPr txBox="1"/>
          <p:nvPr>
            <p:ph idx="1" type="body"/>
          </p:nvPr>
        </p:nvSpPr>
        <p:spPr>
          <a:xfrm>
            <a:off x="187350" y="901650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Gloves and garbage bags had been put at our disposition.</a:t>
            </a:r>
            <a:endParaRPr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30" name="Google Shape;63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450" y="1760900"/>
            <a:ext cx="2741776" cy="274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200" y="1821850"/>
            <a:ext cx="4014524" cy="268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175" y="1616125"/>
            <a:ext cx="4496125" cy="224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7" name="Google Shape;637;p67"/>
          <p:cNvCxnSpPr/>
          <p:nvPr/>
        </p:nvCxnSpPr>
        <p:spPr>
          <a:xfrm>
            <a:off x="8608350" y="-726950"/>
            <a:ext cx="841800" cy="38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8" name="Google Shape;638;p67"/>
          <p:cNvSpPr/>
          <p:nvPr/>
        </p:nvSpPr>
        <p:spPr>
          <a:xfrm>
            <a:off x="6685850" y="1462350"/>
            <a:ext cx="841800" cy="11094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67"/>
          <p:cNvSpPr txBox="1"/>
          <p:nvPr/>
        </p:nvSpPr>
        <p:spPr>
          <a:xfrm>
            <a:off x="325200" y="200850"/>
            <a:ext cx="51267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Pacifico"/>
                <a:ea typeface="Pacifico"/>
                <a:cs typeface="Pacifico"/>
                <a:sym typeface="Pacifico"/>
              </a:rPr>
              <a:t>And after that we started  collecting waste :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40" name="Google Shape;640;p67"/>
          <p:cNvSpPr txBox="1"/>
          <p:nvPr/>
        </p:nvSpPr>
        <p:spPr>
          <a:xfrm>
            <a:off x="363475" y="2008625"/>
            <a:ext cx="1233900" cy="18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8"/>
          <p:cNvSpPr txBox="1"/>
          <p:nvPr/>
        </p:nvSpPr>
        <p:spPr>
          <a:xfrm>
            <a:off x="320600" y="223025"/>
            <a:ext cx="33873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Pacifico"/>
                <a:ea typeface="Pacifico"/>
                <a:cs typeface="Pacifico"/>
                <a:sym typeface="Pacifico"/>
              </a:rPr>
              <a:t>Cigarette stubs : 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46" name="Google Shape;64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600" y="2412756"/>
            <a:ext cx="4057201" cy="214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354" y="449475"/>
            <a:ext cx="3805020" cy="214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8" name="Google Shape;648;p68"/>
          <p:cNvCxnSpPr>
            <a:stCxn id="645" idx="3"/>
          </p:cNvCxnSpPr>
          <p:nvPr/>
        </p:nvCxnSpPr>
        <p:spPr>
          <a:xfrm flipH="1">
            <a:off x="2913200" y="606275"/>
            <a:ext cx="794700" cy="155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9" name="Google Shape;649;p68"/>
          <p:cNvCxnSpPr/>
          <p:nvPr/>
        </p:nvCxnSpPr>
        <p:spPr>
          <a:xfrm rot="10800000">
            <a:off x="7429400" y="2829675"/>
            <a:ext cx="683100" cy="144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701900" y="278600"/>
            <a:ext cx="1074650" cy="7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4">
            <a:alphaModFix/>
          </a:blip>
          <a:srcRect b="0" l="34434" r="0" t="0"/>
          <a:stretch/>
        </p:blipFill>
        <p:spPr>
          <a:xfrm>
            <a:off x="1332462" y="995025"/>
            <a:ext cx="6479068" cy="4148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4"/>
          <p:cNvCxnSpPr>
            <a:stCxn id="196" idx="2"/>
          </p:cNvCxnSpPr>
          <p:nvPr/>
        </p:nvCxnSpPr>
        <p:spPr>
          <a:xfrm flipH="1">
            <a:off x="6411100" y="789975"/>
            <a:ext cx="72600" cy="165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6" name="Google Shape;196;p24"/>
          <p:cNvSpPr txBox="1"/>
          <p:nvPr/>
        </p:nvSpPr>
        <p:spPr>
          <a:xfrm>
            <a:off x="5863750" y="483675"/>
            <a:ext cx="12399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Le Faron</a:t>
            </a:r>
            <a:endParaRPr sz="1800"/>
          </a:p>
        </p:txBody>
      </p:sp>
      <p:cxnSp>
        <p:nvCxnSpPr>
          <p:cNvPr id="197" name="Google Shape;197;p24"/>
          <p:cNvCxnSpPr/>
          <p:nvPr/>
        </p:nvCxnSpPr>
        <p:spPr>
          <a:xfrm flipH="1">
            <a:off x="3425950" y="789975"/>
            <a:ext cx="15300" cy="183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8" name="Google Shape;198;p24"/>
          <p:cNvSpPr txBox="1"/>
          <p:nvPr/>
        </p:nvSpPr>
        <p:spPr>
          <a:xfrm>
            <a:off x="2071200" y="422463"/>
            <a:ext cx="18369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hill of six-fours</a:t>
            </a:r>
            <a:endParaRPr sz="1800"/>
          </a:p>
        </p:txBody>
      </p:sp>
      <p:cxnSp>
        <p:nvCxnSpPr>
          <p:cNvPr id="199" name="Google Shape;199;p24"/>
          <p:cNvCxnSpPr/>
          <p:nvPr/>
        </p:nvCxnSpPr>
        <p:spPr>
          <a:xfrm flipH="1">
            <a:off x="4819000" y="811325"/>
            <a:ext cx="61200" cy="176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" name="Google Shape;200;p24"/>
          <p:cNvSpPr txBox="1"/>
          <p:nvPr/>
        </p:nvSpPr>
        <p:spPr>
          <a:xfrm>
            <a:off x="4130100" y="474550"/>
            <a:ext cx="15672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Mont Caume</a:t>
            </a:r>
            <a:endParaRPr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775" y="717628"/>
            <a:ext cx="4970074" cy="3774046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9"/>
          <p:cNvSpPr txBox="1"/>
          <p:nvPr/>
        </p:nvSpPr>
        <p:spPr>
          <a:xfrm>
            <a:off x="487875" y="574475"/>
            <a:ext cx="17079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Pacifico"/>
                <a:ea typeface="Pacifico"/>
                <a:cs typeface="Pacifico"/>
                <a:sym typeface="Pacifico"/>
              </a:rPr>
              <a:t>Plastic bottles: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0"/>
          <p:cNvSpPr txBox="1"/>
          <p:nvPr/>
        </p:nvSpPr>
        <p:spPr>
          <a:xfrm>
            <a:off x="704775" y="659600"/>
            <a:ext cx="26385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Pacifico"/>
                <a:ea typeface="Pacifico"/>
                <a:cs typeface="Pacifico"/>
                <a:sym typeface="Pacifico"/>
              </a:rPr>
              <a:t>Iron pieces :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61" name="Google Shape;66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775" y="1696575"/>
            <a:ext cx="3429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70"/>
          <p:cNvPicPr preferRelativeResize="0"/>
          <p:nvPr/>
        </p:nvPicPr>
        <p:blipFill rotWithShape="1">
          <a:blip r:embed="rId4">
            <a:alphaModFix/>
          </a:blip>
          <a:srcRect b="9857" l="19494" r="1578" t="3516"/>
          <a:stretch/>
        </p:blipFill>
        <p:spPr>
          <a:xfrm>
            <a:off x="4820675" y="1696575"/>
            <a:ext cx="32997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1"/>
          <p:cNvSpPr txBox="1"/>
          <p:nvPr/>
        </p:nvSpPr>
        <p:spPr>
          <a:xfrm>
            <a:off x="258250" y="344325"/>
            <a:ext cx="37302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668" name="Google Shape;668;p71"/>
          <p:cNvPicPr preferRelativeResize="0"/>
          <p:nvPr/>
        </p:nvPicPr>
        <p:blipFill rotWithShape="1">
          <a:blip r:embed="rId3">
            <a:alphaModFix/>
          </a:blip>
          <a:srcRect b="12907" l="0" r="0" t="0"/>
          <a:stretch/>
        </p:blipFill>
        <p:spPr>
          <a:xfrm>
            <a:off x="363425" y="842423"/>
            <a:ext cx="3687050" cy="236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800" y="2662850"/>
            <a:ext cx="2620774" cy="2011951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1"/>
          <p:cNvSpPr txBox="1"/>
          <p:nvPr/>
        </p:nvSpPr>
        <p:spPr>
          <a:xfrm>
            <a:off x="2706850" y="755625"/>
            <a:ext cx="3825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71" name="Google Shape;671;p71"/>
          <p:cNvSpPr txBox="1"/>
          <p:nvPr/>
        </p:nvSpPr>
        <p:spPr>
          <a:xfrm>
            <a:off x="4619825" y="1128650"/>
            <a:ext cx="3825900" cy="7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Pacifico"/>
                <a:ea typeface="Pacifico"/>
                <a:cs typeface="Pacifico"/>
                <a:sym typeface="Pacifico"/>
              </a:rPr>
              <a:t>Cans:</a:t>
            </a:r>
            <a:endParaRPr sz="30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Pacifico"/>
                <a:ea typeface="Pacifico"/>
                <a:cs typeface="Pacifico"/>
                <a:sym typeface="Pacifico"/>
              </a:rPr>
              <a:t>Tissues :</a:t>
            </a:r>
            <a:r>
              <a:rPr lang="fr"/>
              <a:t> </a:t>
            </a:r>
            <a:endParaRPr/>
          </a:p>
        </p:txBody>
      </p:sp>
      <p:pic>
        <p:nvPicPr>
          <p:cNvPr id="677" name="Google Shape;67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9950"/>
            <a:ext cx="2834976" cy="378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800" y="1707150"/>
            <a:ext cx="4285675" cy="222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9DAF8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VOCABULARY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73"/>
          <p:cNvSpPr txBox="1"/>
          <p:nvPr/>
        </p:nvSpPr>
        <p:spPr>
          <a:xfrm>
            <a:off x="373025" y="1453850"/>
            <a:ext cx="3290400" cy="3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WASTE : Déchets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PICK UP : Ramasser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GARBAGE BAGS : sacs poubelles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CANS :  Canettes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Source Code Pro"/>
                <a:ea typeface="Source Code Pro"/>
                <a:cs typeface="Source Code Pro"/>
                <a:sym typeface="Source Code Pro"/>
              </a:rPr>
              <a:t>CIGARETTE STUB :  Mégot de cigarette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4"/>
          <p:cNvSpPr txBox="1"/>
          <p:nvPr>
            <p:ph type="ctrTitle"/>
          </p:nvPr>
        </p:nvSpPr>
        <p:spPr>
          <a:xfrm>
            <a:off x="311700" y="516500"/>
            <a:ext cx="8520600" cy="2690400"/>
          </a:xfrm>
          <a:prstGeom prst="rect">
            <a:avLst/>
          </a:prstGeom>
          <a:solidFill>
            <a:srgbClr val="C9DAF8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/>
              <a:t>Zero Waste LunchBox </a:t>
            </a:r>
            <a:endParaRPr u="sng"/>
          </a:p>
        </p:txBody>
      </p:sp>
      <p:sp>
        <p:nvSpPr>
          <p:cNvPr id="690" name="Google Shape;690;p74"/>
          <p:cNvSpPr txBox="1"/>
          <p:nvPr>
            <p:ph idx="1" type="subTitle"/>
          </p:nvPr>
        </p:nvSpPr>
        <p:spPr>
          <a:xfrm>
            <a:off x="311700" y="3206900"/>
            <a:ext cx="8520600" cy="792600"/>
          </a:xfrm>
          <a:prstGeom prst="rect">
            <a:avLst/>
          </a:prstGeom>
          <a:solidFill>
            <a:srgbClr val="9FC5E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Ocean initiatives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fr"/>
              <a:t>What was the project ?</a:t>
            </a:r>
            <a:endParaRPr/>
          </a:p>
        </p:txBody>
      </p:sp>
      <p:sp>
        <p:nvSpPr>
          <p:cNvPr id="696" name="Google Shape;696;p75"/>
          <p:cNvSpPr txBox="1"/>
          <p:nvPr>
            <p:ph idx="1" type="body"/>
          </p:nvPr>
        </p:nvSpPr>
        <p:spPr>
          <a:xfrm>
            <a:off x="311700" y="12573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The project was to make a lunchbox that respected the environment.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r"/>
              <a:t>With the “euro anglais” class, miss Lazare asked us to make a video in which we explained how we packed our zero waste lunchbox.</a:t>
            </a:r>
            <a:endParaRPr/>
          </a:p>
        </p:txBody>
      </p:sp>
      <p:pic>
        <p:nvPicPr>
          <p:cNvPr id="697" name="Google Shape;69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0825" y="2818729"/>
            <a:ext cx="4029800" cy="18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highlight>
                  <a:srgbClr val="FFFFFF"/>
                </a:highlight>
              </a:rPr>
              <a:t>2) How did we do ?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703" name="Google Shape;703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FFFFFF"/>
                </a:solidFill>
              </a:rPr>
              <a:t>It seemed hard to do it at first but when you think about it there are so many solutions to replace plastic or individually wrapped items.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2000">
                <a:solidFill>
                  <a:srgbClr val="FFFFFF"/>
                </a:solidFill>
              </a:rPr>
              <a:t>Let’s give you some exemples.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7"/>
          <p:cNvSpPr txBox="1"/>
          <p:nvPr>
            <p:ph type="title"/>
          </p:nvPr>
        </p:nvSpPr>
        <p:spPr>
          <a:xfrm>
            <a:off x="263875" y="3048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00"/>
                </a:solidFill>
              </a:rPr>
              <a:t>3) Ideas for a zero waste lunch box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09" name="Google Shape;709;p77"/>
          <p:cNvSpPr txBox="1"/>
          <p:nvPr>
            <p:ph idx="1" type="body"/>
          </p:nvPr>
        </p:nvSpPr>
        <p:spPr>
          <a:xfrm>
            <a:off x="560375" y="13625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fr" sz="1900"/>
              <a:t>Instead of putting your sandwich into aluminium paper. You can put it in a reusable plastic box.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SzPts val="2000"/>
              <a:buChar char="-"/>
            </a:pPr>
            <a:r>
              <a:rPr lang="fr" sz="2000"/>
              <a:t>Salad in a mason jar</a:t>
            </a:r>
            <a:endParaRPr sz="2000"/>
          </a:p>
        </p:txBody>
      </p:sp>
      <p:pic>
        <p:nvPicPr>
          <p:cNvPr id="710" name="Google Shape;71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875" y="2667375"/>
            <a:ext cx="1556725" cy="233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1075" y="2114550"/>
            <a:ext cx="3139899" cy="164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7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/>
              <a:buChar char="-"/>
            </a:pPr>
            <a:r>
              <a:rPr lang="fr" sz="2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Washable cloth napkin.</a:t>
            </a:r>
            <a:endParaRPr sz="24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/>
              <a:buChar char="-"/>
            </a:pPr>
            <a:r>
              <a:rPr lang="fr" sz="2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Reusable cutlery</a:t>
            </a:r>
            <a:r>
              <a:rPr lang="fr" sz="20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endParaRPr sz="20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18" name="Google Shape;718;p78"/>
          <p:cNvPicPr preferRelativeResize="0"/>
          <p:nvPr/>
        </p:nvPicPr>
        <p:blipFill rotWithShape="1">
          <a:blip r:embed="rId4">
            <a:alphaModFix/>
          </a:blip>
          <a:srcRect b="11930" l="-32250" r="32250" t="-11930"/>
          <a:stretch/>
        </p:blipFill>
        <p:spPr>
          <a:xfrm>
            <a:off x="6084875" y="1134973"/>
            <a:ext cx="1596250" cy="16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7025" y="3020825"/>
            <a:ext cx="1940900" cy="168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8750" y="3861250"/>
            <a:ext cx="1177025" cy="11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8075" y="3076575"/>
            <a:ext cx="1256300" cy="12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0482" y="1032775"/>
            <a:ext cx="1677892" cy="117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 b="21887" l="4748" r="840" t="14853"/>
          <a:stretch/>
        </p:blipFill>
        <p:spPr>
          <a:xfrm>
            <a:off x="1716888" y="993563"/>
            <a:ext cx="5710224" cy="3060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25"/>
          <p:cNvCxnSpPr/>
          <p:nvPr/>
        </p:nvCxnSpPr>
        <p:spPr>
          <a:xfrm>
            <a:off x="2525125" y="927800"/>
            <a:ext cx="9600" cy="166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p25"/>
          <p:cNvSpPr txBox="1"/>
          <p:nvPr/>
        </p:nvSpPr>
        <p:spPr>
          <a:xfrm>
            <a:off x="1889125" y="497300"/>
            <a:ext cx="1281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 Mandrier</a:t>
            </a:r>
            <a:endParaRPr/>
          </a:p>
        </p:txBody>
      </p:sp>
      <p:cxnSp>
        <p:nvCxnSpPr>
          <p:cNvPr id="208" name="Google Shape;208;p25"/>
          <p:cNvCxnSpPr>
            <a:stCxn id="209" idx="2"/>
          </p:cNvCxnSpPr>
          <p:nvPr/>
        </p:nvCxnSpPr>
        <p:spPr>
          <a:xfrm>
            <a:off x="3658775" y="626550"/>
            <a:ext cx="4500" cy="211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9" name="Google Shape;209;p25"/>
          <p:cNvSpPr txBox="1"/>
          <p:nvPr/>
        </p:nvSpPr>
        <p:spPr>
          <a:xfrm>
            <a:off x="2879225" y="262950"/>
            <a:ext cx="15591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Seyne-sur-Mer</a:t>
            </a:r>
            <a:endParaRPr/>
          </a:p>
        </p:txBody>
      </p:sp>
      <p:cxnSp>
        <p:nvCxnSpPr>
          <p:cNvPr id="210" name="Google Shape;210;p25"/>
          <p:cNvCxnSpPr/>
          <p:nvPr/>
        </p:nvCxnSpPr>
        <p:spPr>
          <a:xfrm flipH="1">
            <a:off x="4567200" y="899050"/>
            <a:ext cx="9600" cy="179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1" name="Google Shape;211;p25"/>
          <p:cNvSpPr txBox="1"/>
          <p:nvPr/>
        </p:nvSpPr>
        <p:spPr>
          <a:xfrm>
            <a:off x="4251650" y="530900"/>
            <a:ext cx="11670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Toulon</a:t>
            </a:r>
            <a:endParaRPr/>
          </a:p>
        </p:txBody>
      </p:sp>
      <p:cxnSp>
        <p:nvCxnSpPr>
          <p:cNvPr id="212" name="Google Shape;212;p25"/>
          <p:cNvCxnSpPr/>
          <p:nvPr/>
        </p:nvCxnSpPr>
        <p:spPr>
          <a:xfrm flipH="1">
            <a:off x="5987575" y="860825"/>
            <a:ext cx="9600" cy="194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3" name="Google Shape;213;p25"/>
          <p:cNvSpPr txBox="1"/>
          <p:nvPr/>
        </p:nvSpPr>
        <p:spPr>
          <a:xfrm>
            <a:off x="5490225" y="497300"/>
            <a:ext cx="11670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Garde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9"/>
          <p:cNvSpPr txBox="1"/>
          <p:nvPr>
            <p:ph idx="4294967295" type="body"/>
          </p:nvPr>
        </p:nvSpPr>
        <p:spPr>
          <a:xfrm>
            <a:off x="311700" y="11808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-"/>
            </a:pPr>
            <a:r>
              <a:rPr lang="fr" sz="2000">
                <a:solidFill>
                  <a:srgbClr val="FFFFFF"/>
                </a:solidFill>
              </a:rPr>
              <a:t>A flask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728" name="Google Shape;72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4248" y="1397325"/>
            <a:ext cx="1553450" cy="19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79"/>
          <p:cNvSpPr txBox="1"/>
          <p:nvPr/>
        </p:nvSpPr>
        <p:spPr>
          <a:xfrm>
            <a:off x="5011975" y="1341500"/>
            <a:ext cx="28887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Code Pro"/>
              <a:buChar char="-"/>
            </a:pPr>
            <a:r>
              <a:rPr lang="fr" sz="20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Bamboo straw</a:t>
            </a:r>
            <a:endParaRPr sz="20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30" name="Google Shape;730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6797" y="2011197"/>
            <a:ext cx="1456539" cy="16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6081" y="2232050"/>
            <a:ext cx="1086344" cy="19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0620" y="2295325"/>
            <a:ext cx="1195400" cy="14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86302" y="3293780"/>
            <a:ext cx="1195400" cy="160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41988" y="2937900"/>
            <a:ext cx="1456525" cy="146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7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36700" y="3499450"/>
            <a:ext cx="1086351" cy="108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4626" y="0"/>
            <a:ext cx="36947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81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/>
              <a:t>Unfortunately, it’s not always possible not to have any waste because we live in a world where almost everything is wrapped. So, it’s important to recycle what we can.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900"/>
              <a:t>For example when we picked up the waste on the beach we used garbage bags.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46" name="Google Shape;746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325" y="3420275"/>
            <a:ext cx="2315573" cy="172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2"/>
          <p:cNvSpPr txBox="1"/>
          <p:nvPr>
            <p:ph type="title"/>
          </p:nvPr>
        </p:nvSpPr>
        <p:spPr>
          <a:xfrm>
            <a:off x="311700" y="2737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  <a:highlight>
                  <a:srgbClr val="000000"/>
                </a:highlight>
              </a:rPr>
              <a:t>Vocabulary 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752" name="Google Shape;752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highlight>
                  <a:srgbClr val="F3F3F3"/>
                </a:highlight>
                <a:latin typeface="Pacifico"/>
                <a:ea typeface="Pacifico"/>
                <a:cs typeface="Pacifico"/>
                <a:sym typeface="Pacifico"/>
              </a:rPr>
              <a:t>- Washable cloth napkin = serviette en tissu lavable</a:t>
            </a:r>
            <a:endParaRPr sz="2400">
              <a:solidFill>
                <a:schemeClr val="accent1"/>
              </a:solidFill>
              <a:highlight>
                <a:srgbClr val="F3F3F3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highlight>
                  <a:srgbClr val="F3F3F3"/>
                </a:highlight>
                <a:latin typeface="Pacifico"/>
                <a:ea typeface="Pacifico"/>
                <a:cs typeface="Pacifico"/>
                <a:sym typeface="Pacifico"/>
              </a:rPr>
              <a:t>- Reusable cutlery = couverts réutilisable</a:t>
            </a:r>
            <a:endParaRPr sz="2400">
              <a:solidFill>
                <a:schemeClr val="accent1"/>
              </a:solidFill>
              <a:highlight>
                <a:srgbClr val="F3F3F3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highlight>
                  <a:srgbClr val="F3F3F3"/>
                </a:highlight>
                <a:latin typeface="Pacifico"/>
                <a:ea typeface="Pacifico"/>
                <a:cs typeface="Pacifico"/>
                <a:sym typeface="Pacifico"/>
              </a:rPr>
              <a:t>- Bamboo straw = pailles en bambou </a:t>
            </a:r>
            <a:endParaRPr sz="2400">
              <a:solidFill>
                <a:schemeClr val="accent1"/>
              </a:solidFill>
              <a:highlight>
                <a:srgbClr val="F3F3F3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highlight>
                  <a:srgbClr val="F3F3F3"/>
                </a:highlight>
                <a:latin typeface="Pacifico"/>
                <a:ea typeface="Pacifico"/>
                <a:cs typeface="Pacifico"/>
                <a:sym typeface="Pacifico"/>
              </a:rPr>
              <a:t>- Reusable plastic box = boîte en plastique réutilisable</a:t>
            </a:r>
            <a:endParaRPr sz="2400">
              <a:solidFill>
                <a:schemeClr val="accent1"/>
              </a:solidFill>
              <a:highlight>
                <a:srgbClr val="F3F3F3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accent1"/>
                </a:solidFill>
                <a:highlight>
                  <a:srgbClr val="F3F3F3"/>
                </a:highlight>
                <a:latin typeface="Pacifico"/>
                <a:ea typeface="Pacifico"/>
                <a:cs typeface="Pacifico"/>
                <a:sym typeface="Pacifico"/>
              </a:rPr>
              <a:t>- Mason jar = Bocaux </a:t>
            </a:r>
            <a:endParaRPr sz="2400">
              <a:solidFill>
                <a:schemeClr val="accent1"/>
              </a:solidFill>
              <a:highlight>
                <a:srgbClr val="F3F3F3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/>
              <a:t>-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434" r="12434" t="0"/>
          <a:stretch/>
        </p:blipFill>
        <p:spPr>
          <a:xfrm>
            <a:off x="65036" y="65036"/>
            <a:ext cx="9013800" cy="5013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20" name="Google Shape;220;p26"/>
          <p:cNvSpPr txBox="1"/>
          <p:nvPr>
            <p:ph type="ctrTitle"/>
          </p:nvPr>
        </p:nvSpPr>
        <p:spPr>
          <a:xfrm>
            <a:off x="0" y="1326317"/>
            <a:ext cx="5130000" cy="17907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b" bIns="108000" lIns="324000" spcFirstLastPara="1" rIns="32400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r>
              <a:rPr lang="fr"/>
              <a:t>The mediterranean characteristics</a:t>
            </a:r>
            <a:endParaRPr/>
          </a:p>
        </p:txBody>
      </p:sp>
      <p:sp>
        <p:nvSpPr>
          <p:cNvPr id="221" name="Google Shape;221;p26"/>
          <p:cNvSpPr txBox="1"/>
          <p:nvPr>
            <p:ph idx="1" type="subTitle"/>
          </p:nvPr>
        </p:nvSpPr>
        <p:spPr>
          <a:xfrm>
            <a:off x="0" y="3115184"/>
            <a:ext cx="5130000" cy="702000"/>
          </a:xfrm>
          <a:prstGeom prst="rect">
            <a:avLst/>
          </a:prstGeom>
          <a:solidFill>
            <a:schemeClr val="dk1">
              <a:alpha val="89800"/>
            </a:schemeClr>
          </a:solidFill>
          <a:ln>
            <a:noFill/>
          </a:ln>
        </p:spPr>
        <p:txBody>
          <a:bodyPr anchorCtr="0" anchor="t" bIns="0" lIns="324000" spcFirstLastPara="1" rIns="0" wrap="square" tIns="108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fr"/>
              <a:t>TEINTURIER Emma, CADIOU Amandine, THOMASSIN Lalie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600"/>
              </a:spcAft>
              <a:buClr>
                <a:schemeClr val="lt1"/>
              </a:buClr>
              <a:buSzPts val="1600"/>
              <a:buNone/>
            </a:pPr>
            <a:r>
              <a:rPr lang="fr"/>
              <a:t>2</a:t>
            </a:r>
            <a:r>
              <a:rPr baseline="30000" lang="fr"/>
              <a:t>nd</a:t>
            </a:r>
            <a:r>
              <a:rPr lang="fr"/>
              <a:t> 9, 13</a:t>
            </a:r>
            <a:endParaRPr/>
          </a:p>
        </p:txBody>
      </p:sp>
      <p:sp>
        <p:nvSpPr>
          <p:cNvPr id="222" name="Google Shape;222;p26"/>
          <p:cNvSpPr txBox="1"/>
          <p:nvPr/>
        </p:nvSpPr>
        <p:spPr>
          <a:xfrm>
            <a:off x="333375" y="1514475"/>
            <a:ext cx="11622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SCUBA </a:t>
            </a:r>
            <a:r>
              <a:rPr lang="fr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DIVING</a:t>
            </a:r>
            <a:r>
              <a:rPr b="0" i="0" lang="fr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&amp; WASTE PICKING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68" l="0" r="0" t="268"/>
          <a:stretch/>
        </p:blipFill>
        <p:spPr>
          <a:xfrm>
            <a:off x="63000" y="65036"/>
            <a:ext cx="4506900" cy="2983200"/>
          </a:xfrm>
          <a:prstGeom prst="rect">
            <a:avLst/>
          </a:prstGeom>
          <a:solidFill>
            <a:srgbClr val="333333"/>
          </a:solidFill>
          <a:ln>
            <a:noFill/>
          </a:ln>
        </p:spPr>
      </p:pic>
      <p:sp>
        <p:nvSpPr>
          <p:cNvPr id="229" name="Google Shape;229;p27"/>
          <p:cNvSpPr txBox="1"/>
          <p:nvPr>
            <p:ph type="ctrTitle"/>
          </p:nvPr>
        </p:nvSpPr>
        <p:spPr>
          <a:xfrm>
            <a:off x="63000" y="3047999"/>
            <a:ext cx="4509000" cy="64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b" bIns="108000" lIns="216000" spcFirstLastPara="1" rIns="32400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r>
              <a:rPr lang="fr" sz="2000"/>
              <a:t>OUTING OF THE 27th SEPTEMBER</a:t>
            </a:r>
            <a:endParaRPr sz="2000"/>
          </a:p>
        </p:txBody>
      </p:sp>
      <p:sp>
        <p:nvSpPr>
          <p:cNvPr id="230" name="Google Shape;230;p27"/>
          <p:cNvSpPr txBox="1"/>
          <p:nvPr>
            <p:ph idx="1" type="subTitle"/>
          </p:nvPr>
        </p:nvSpPr>
        <p:spPr>
          <a:xfrm>
            <a:off x="63000" y="3695700"/>
            <a:ext cx="4509000" cy="1384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t" bIns="0" lIns="216000" spcFirstLastPara="1" rIns="324000" wrap="square" tIns="1080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600"/>
              <a:buNone/>
            </a:pPr>
            <a:r>
              <a:rPr lang="fr"/>
              <a:t>We went scuba diving and waste tripping.</a:t>
            </a:r>
            <a:endParaRPr/>
          </a:p>
        </p:txBody>
      </p:sp>
      <p:sp>
        <p:nvSpPr>
          <p:cNvPr id="231" name="Google Shape;231;p27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2013" y="378844"/>
            <a:ext cx="2450306" cy="1050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/>
          <p:nvPr/>
        </p:nvSpPr>
        <p:spPr>
          <a:xfrm>
            <a:off x="6302400" y="373031"/>
            <a:ext cx="2429700" cy="1061700"/>
          </a:xfrm>
          <a:prstGeom prst="rect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2812" y="1783763"/>
            <a:ext cx="1857375" cy="1385888"/>
          </a:xfrm>
          <a:prstGeom prst="rect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1856" y="3518606"/>
            <a:ext cx="1964531" cy="1307306"/>
          </a:xfrm>
          <a:prstGeom prst="rect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6" name="Google Shape;236;p27"/>
          <p:cNvSpPr txBox="1"/>
          <p:nvPr/>
        </p:nvSpPr>
        <p:spPr>
          <a:xfrm>
            <a:off x="7361550" y="2247853"/>
            <a:ext cx="14532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23 degrees</a:t>
            </a:r>
            <a:endParaRPr i="1" sz="1500">
              <a:solidFill>
                <a:schemeClr val="accent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4982813" y="3848363"/>
            <a:ext cx="14532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5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23.6 degrees</a:t>
            </a:r>
            <a:endParaRPr i="1" sz="1500">
              <a:solidFill>
                <a:schemeClr val="accent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Rockwell"/>
              <a:buNone/>
            </a:pPr>
            <a:r>
              <a:rPr lang="fr"/>
              <a:t>Mediterranean climate characteristics :</a:t>
            </a:r>
            <a:endParaRPr/>
          </a:p>
        </p:txBody>
      </p:sp>
      <p:pic>
        <p:nvPicPr>
          <p:cNvPr descr="Nuage" id="244" name="Google Shape;244;p28"/>
          <p:cNvPicPr preferRelativeResize="0"/>
          <p:nvPr>
            <p:ph idx="14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3569" y="1776518"/>
            <a:ext cx="640500" cy="6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8"/>
          <p:cNvSpPr txBox="1"/>
          <p:nvPr>
            <p:ph idx="5" type="body"/>
          </p:nvPr>
        </p:nvSpPr>
        <p:spPr>
          <a:xfrm>
            <a:off x="2146716" y="2888932"/>
            <a:ext cx="1620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Fall climate</a:t>
            </a:r>
            <a:endParaRPr/>
          </a:p>
        </p:txBody>
      </p:sp>
      <p:sp>
        <p:nvSpPr>
          <p:cNvPr id="246" name="Google Shape;246;p28"/>
          <p:cNvSpPr txBox="1"/>
          <p:nvPr>
            <p:ph idx="13" type="body"/>
          </p:nvPr>
        </p:nvSpPr>
        <p:spPr>
          <a:xfrm>
            <a:off x="2146720" y="3411675"/>
            <a:ext cx="1620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fr"/>
              <a:t>important rainfalls.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t/>
            </a:r>
            <a:endParaRPr/>
          </a:p>
        </p:txBody>
      </p:sp>
      <p:cxnSp>
        <p:nvCxnSpPr>
          <p:cNvPr descr="Première ligne de séparation sur la diapositive" id="247" name="Google Shape;247;p28"/>
          <p:cNvCxnSpPr/>
          <p:nvPr/>
        </p:nvCxnSpPr>
        <p:spPr>
          <a:xfrm>
            <a:off x="3715179" y="1472054"/>
            <a:ext cx="0" cy="11157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actus" id="248" name="Google Shape;248;p28"/>
          <p:cNvPicPr preferRelativeResize="0"/>
          <p:nvPr>
            <p:ph idx="15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6451" y="1761715"/>
            <a:ext cx="640500" cy="6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/>
          <p:nvPr>
            <p:ph idx="6" type="body"/>
          </p:nvPr>
        </p:nvSpPr>
        <p:spPr>
          <a:xfrm>
            <a:off x="5586657" y="2896358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Spring climate</a:t>
            </a:r>
            <a:endParaRPr/>
          </a:p>
        </p:txBody>
      </p:sp>
      <p:sp>
        <p:nvSpPr>
          <p:cNvPr id="250" name="Google Shape;250;p28"/>
          <p:cNvSpPr txBox="1"/>
          <p:nvPr>
            <p:ph idx="1" type="body"/>
          </p:nvPr>
        </p:nvSpPr>
        <p:spPr>
          <a:xfrm>
            <a:off x="5486513" y="3411684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fr"/>
              <a:t>important rainfalls.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rPr lang="fr"/>
              <a:t>.</a:t>
            </a:r>
            <a:endParaRPr/>
          </a:p>
        </p:txBody>
      </p:sp>
      <p:cxnSp>
        <p:nvCxnSpPr>
          <p:cNvPr descr="Deuxième ligne de séparation sur la diapositive" id="251" name="Google Shape;251;p28"/>
          <p:cNvCxnSpPr/>
          <p:nvPr/>
        </p:nvCxnSpPr>
        <p:spPr>
          <a:xfrm>
            <a:off x="8181950" y="-785240"/>
            <a:ext cx="0" cy="11157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Thermomètre" id="252" name="Google Shape;252;p28"/>
          <p:cNvPicPr preferRelativeResize="0"/>
          <p:nvPr>
            <p:ph idx="16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6220" y="1776528"/>
            <a:ext cx="640500" cy="6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>
            <p:ph idx="7" type="body"/>
          </p:nvPr>
        </p:nvSpPr>
        <p:spPr>
          <a:xfrm>
            <a:off x="3833363" y="2888925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 Winter climate</a:t>
            </a:r>
            <a:endParaRPr/>
          </a:p>
        </p:txBody>
      </p:sp>
      <p:sp>
        <p:nvSpPr>
          <p:cNvPr id="254" name="Google Shape;254;p28"/>
          <p:cNvSpPr txBox="1"/>
          <p:nvPr>
            <p:ph idx="2" type="body"/>
          </p:nvPr>
        </p:nvSpPr>
        <p:spPr>
          <a:xfrm>
            <a:off x="3866573" y="3411684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rPr lang="fr"/>
              <a:t>dought  and cool temperatures.</a:t>
            </a:r>
            <a:endParaRPr/>
          </a:p>
        </p:txBody>
      </p:sp>
      <p:cxnSp>
        <p:nvCxnSpPr>
          <p:cNvPr descr="Troisième ligne de séparation sur la diapositive" id="255" name="Google Shape;255;p28"/>
          <p:cNvCxnSpPr/>
          <p:nvPr/>
        </p:nvCxnSpPr>
        <p:spPr>
          <a:xfrm>
            <a:off x="5335133" y="1524225"/>
            <a:ext cx="0" cy="11157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Palmier" id="256" name="Google Shape;256;p28"/>
          <p:cNvPicPr preferRelativeResize="0"/>
          <p:nvPr>
            <p:ph idx="17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0943" y="1776537"/>
            <a:ext cx="640500" cy="6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8"/>
          <p:cNvSpPr txBox="1"/>
          <p:nvPr>
            <p:ph idx="8" type="body"/>
          </p:nvPr>
        </p:nvSpPr>
        <p:spPr>
          <a:xfrm>
            <a:off x="459619" y="2896358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Summer climate</a:t>
            </a:r>
            <a:endParaRPr/>
          </a:p>
        </p:txBody>
      </p:sp>
      <p:sp>
        <p:nvSpPr>
          <p:cNvPr id="258" name="Google Shape;258;p28"/>
          <p:cNvSpPr txBox="1"/>
          <p:nvPr>
            <p:ph idx="3" type="body"/>
          </p:nvPr>
        </p:nvSpPr>
        <p:spPr>
          <a:xfrm>
            <a:off x="426431" y="3411673"/>
            <a:ext cx="1620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fr"/>
              <a:t>Drought and hot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rPr lang="fr"/>
              <a:t>temperatures</a:t>
            </a:r>
            <a:endParaRPr/>
          </a:p>
        </p:txBody>
      </p:sp>
      <p:cxnSp>
        <p:nvCxnSpPr>
          <p:cNvPr descr="Quatrième ligne de séparation sur la diapositive" id="259" name="Google Shape;259;p28"/>
          <p:cNvCxnSpPr/>
          <p:nvPr/>
        </p:nvCxnSpPr>
        <p:spPr>
          <a:xfrm>
            <a:off x="7156897" y="1539010"/>
            <a:ext cx="0" cy="111570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0" name="Google Shape;260;p28"/>
          <p:cNvSpPr txBox="1"/>
          <p:nvPr>
            <p:ph idx="9" type="body"/>
          </p:nvPr>
        </p:nvSpPr>
        <p:spPr>
          <a:xfrm>
            <a:off x="7207111" y="2944751"/>
            <a:ext cx="1620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400"/>
              <a:buNone/>
            </a:pPr>
            <a:r>
              <a:rPr lang="fr"/>
              <a:t>Lack of water ?</a:t>
            </a:r>
            <a:endParaRPr/>
          </a:p>
        </p:txBody>
      </p:sp>
      <p:sp>
        <p:nvSpPr>
          <p:cNvPr id="261" name="Google Shape;261;p28"/>
          <p:cNvSpPr txBox="1"/>
          <p:nvPr>
            <p:ph idx="4" type="body"/>
          </p:nvPr>
        </p:nvSpPr>
        <p:spPr>
          <a:xfrm>
            <a:off x="7207106" y="3411656"/>
            <a:ext cx="17391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254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fr">
                <a:solidFill>
                  <a:srgbClr val="222222"/>
                </a:solidFill>
                <a:highlight>
                  <a:srgbClr val="F8F9FA"/>
                </a:highlight>
              </a:rPr>
              <a:t>spring and autumns very wet, often in the form of thunderstorms (40% of the annual total in 3 months) rain&gt;100 days per years</a:t>
            </a:r>
            <a:endParaRPr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3F3F3F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262" name="Google Shape;262;p28"/>
          <p:cNvSpPr/>
          <p:nvPr>
            <p:ph idx="12" type="sldNum"/>
          </p:nvPr>
        </p:nvSpPr>
        <p:spPr>
          <a:xfrm>
            <a:off x="8622277" y="4616392"/>
            <a:ext cx="324000" cy="3240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descr="feuillage" id="263" name="Google Shape;263;p28"/>
          <p:cNvPicPr preferRelativeResize="0"/>
          <p:nvPr>
            <p:ph idx="15" type="pic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96763" y="1776537"/>
            <a:ext cx="640500" cy="6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 txBox="1"/>
          <p:nvPr/>
        </p:nvSpPr>
        <p:spPr>
          <a:xfrm>
            <a:off x="7207106" y="4616400"/>
            <a:ext cx="1264200" cy="3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8"/>
          <p:cNvSpPr txBox="1"/>
          <p:nvPr/>
        </p:nvSpPr>
        <p:spPr>
          <a:xfrm>
            <a:off x="6197494" y="107438"/>
            <a:ext cx="2880600" cy="1189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400">
                <a:latin typeface="Calibri"/>
                <a:ea typeface="Calibri"/>
                <a:cs typeface="Calibri"/>
                <a:sym typeface="Calibri"/>
              </a:rPr>
              <a:t>average temperature above 22°C near the sea, temperature can often exceed 30°C  </a:t>
            </a:r>
            <a:r>
              <a:rPr i="1" lang="fr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i="1" lang="fr" sz="1400">
                <a:latin typeface="Calibri"/>
                <a:ea typeface="Calibri"/>
                <a:cs typeface="Calibri"/>
                <a:sym typeface="Calibri"/>
              </a:rPr>
              <a:t>n the continents and usually go </a:t>
            </a:r>
            <a:r>
              <a:rPr i="1" lang="fr">
                <a:latin typeface="Calibri"/>
                <a:ea typeface="Calibri"/>
                <a:cs typeface="Calibri"/>
                <a:sym typeface="Calibri"/>
              </a:rPr>
              <a:t>up to</a:t>
            </a:r>
            <a:r>
              <a:rPr i="1" lang="fr" sz="1400">
                <a:latin typeface="Calibri"/>
                <a:ea typeface="Calibri"/>
                <a:cs typeface="Calibri"/>
                <a:sym typeface="Calibri"/>
              </a:rPr>
              <a:t> 40th °C</a:t>
            </a:r>
            <a:endParaRPr i="1"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4256225" y="1161175"/>
            <a:ext cx="4821900" cy="378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">
                <a:latin typeface="Calibri"/>
                <a:ea typeface="Calibri"/>
                <a:cs typeface="Calibri"/>
                <a:sym typeface="Calibri"/>
              </a:rPr>
              <a:t>but always never under -10</a:t>
            </a:r>
            <a:r>
              <a:rPr i="1" lang="fr" sz="1400">
                <a:latin typeface="Calibri"/>
                <a:ea typeface="Calibri"/>
                <a:cs typeface="Calibri"/>
                <a:sym typeface="Calibri"/>
              </a:rPr>
              <a:t>average temperature above 5°C temperature can often go down °C</a:t>
            </a:r>
            <a:endParaRPr i="1"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